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3" r:id="rId9"/>
    <p:sldId id="298" r:id="rId10"/>
    <p:sldId id="334" r:id="rId11"/>
    <p:sldId id="262" r:id="rId12"/>
    <p:sldId id="263" r:id="rId13"/>
    <p:sldId id="299" r:id="rId14"/>
    <p:sldId id="302" r:id="rId15"/>
    <p:sldId id="264" r:id="rId16"/>
    <p:sldId id="266" r:id="rId17"/>
    <p:sldId id="265" r:id="rId18"/>
    <p:sldId id="335" r:id="rId19"/>
    <p:sldId id="337" r:id="rId20"/>
    <p:sldId id="276" r:id="rId21"/>
    <p:sldId id="303" r:id="rId22"/>
    <p:sldId id="293" r:id="rId23"/>
    <p:sldId id="277" r:id="rId24"/>
    <p:sldId id="339" r:id="rId25"/>
    <p:sldId id="338"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40" r:id="rId46"/>
    <p:sldId id="318" r:id="rId47"/>
    <p:sldId id="319" r:id="rId48"/>
    <p:sldId id="321" r:id="rId49"/>
    <p:sldId id="322"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62084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347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320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hyperlink" Target="https://github.com/JulianCarroVerdia/IBM_Data_Science_Capstone_Presentation" TargetMode="External"/><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JulianCarroVerdia/IBM_Data_Science_Capstone_Presentation"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Julian Carro Verdia</a:t>
            </a:r>
          </a:p>
          <a:p>
            <a:r>
              <a:rPr lang="en-US">
                <a:solidFill>
                  <a:schemeClr val="bg2"/>
                </a:solidFill>
                <a:latin typeface="Abadi" panose="020B0604020104020204" pitchFamily="34" charset="0"/>
                <a:ea typeface="SF Pro" pitchFamily="2" charset="0"/>
                <a:cs typeface="SF Pro" pitchFamily="2" charset="0"/>
              </a:rPr>
              <a:t>05/09/2023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Basically a series of communication standards and functions  from libraries  are structured and performed to retrieve data from a server or database into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where the data can be filtered, structured and calculations can be made.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1A8CCA7F-EEC1-4BE6-BBB5-3DFD153B727F}"/>
              </a:ext>
            </a:extLst>
          </p:cNvPr>
          <p:cNvPicPr>
            <a:picLocks noChangeAspect="1"/>
          </p:cNvPicPr>
          <p:nvPr/>
        </p:nvPicPr>
        <p:blipFill>
          <a:blip r:embed="rId4"/>
          <a:stretch>
            <a:fillRect/>
          </a:stretch>
        </p:blipFill>
        <p:spPr>
          <a:xfrm>
            <a:off x="6324489" y="4470777"/>
            <a:ext cx="4780566" cy="910584"/>
          </a:xfrm>
          <a:prstGeom prst="rect">
            <a:avLst/>
          </a:prstGeom>
        </p:spPr>
      </p:pic>
      <p:pic>
        <p:nvPicPr>
          <p:cNvPr id="9" name="Imagen 8">
            <a:extLst>
              <a:ext uri="{FF2B5EF4-FFF2-40B4-BE49-F238E27FC236}">
                <a16:creationId xmlns:a16="http://schemas.microsoft.com/office/drawing/2014/main" id="{43A8C5ED-624F-4976-BE27-3D590476D976}"/>
              </a:ext>
            </a:extLst>
          </p:cNvPr>
          <p:cNvPicPr>
            <a:picLocks noChangeAspect="1"/>
          </p:cNvPicPr>
          <p:nvPr/>
        </p:nvPicPr>
        <p:blipFill>
          <a:blip r:embed="rId5"/>
          <a:stretch>
            <a:fillRect/>
          </a:stretch>
        </p:blipFill>
        <p:spPr>
          <a:xfrm>
            <a:off x="6393601" y="2418428"/>
            <a:ext cx="4494322" cy="1426210"/>
          </a:xfrm>
          <a:prstGeom prst="rect">
            <a:avLst/>
          </a:prstGeom>
        </p:spPr>
      </p:pic>
      <p:sp>
        <p:nvSpPr>
          <p:cNvPr id="13" name="Text Placeholder 2">
            <a:extLst>
              <a:ext uri="{FF2B5EF4-FFF2-40B4-BE49-F238E27FC236}">
                <a16:creationId xmlns:a16="http://schemas.microsoft.com/office/drawing/2014/main" id="{848B080A-569E-4AD9-859A-0810DBC056A6}"/>
              </a:ext>
            </a:extLst>
          </p:cNvPr>
          <p:cNvSpPr txBox="1">
            <a:spLocks/>
          </p:cNvSpPr>
          <p:nvPr/>
        </p:nvSpPr>
        <p:spPr>
          <a:xfrm>
            <a:off x="6817709" y="1944370"/>
            <a:ext cx="3972211" cy="4428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Basic diagram of REST API call.</a:t>
            </a:r>
          </a:p>
          <a:p>
            <a:pPr marL="0" indent="0">
              <a:buNone/>
            </a:pPr>
            <a:endParaRPr lang="en-US" dirty="0"/>
          </a:p>
          <a:p>
            <a:endParaRPr lang="en-US" dirty="0"/>
          </a:p>
        </p:txBody>
      </p:sp>
      <p:sp>
        <p:nvSpPr>
          <p:cNvPr id="14" name="Text Placeholder 2">
            <a:extLst>
              <a:ext uri="{FF2B5EF4-FFF2-40B4-BE49-F238E27FC236}">
                <a16:creationId xmlns:a16="http://schemas.microsoft.com/office/drawing/2014/main" id="{D8A14895-6854-4B31-BCD8-020A59E4F63C}"/>
              </a:ext>
            </a:extLst>
          </p:cNvPr>
          <p:cNvSpPr txBox="1">
            <a:spLocks/>
          </p:cNvSpPr>
          <p:nvPr/>
        </p:nvSpPr>
        <p:spPr>
          <a:xfrm>
            <a:off x="6728666" y="4027924"/>
            <a:ext cx="3972211" cy="4428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Basic diagram of database call.</a:t>
            </a:r>
          </a:p>
          <a:p>
            <a:pPr marL="0" indent="0">
              <a:buNone/>
            </a:pP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92288"/>
            <a:ext cx="4696069" cy="420687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Basically a series of communication standards and functions from libraries are structured and performed to retrieve data from a webpage (mainly tables) into the </a:t>
            </a: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 where the data can be filtered, structured and calculations can be made.</a:t>
            </a:r>
          </a:p>
          <a:p>
            <a:pPr>
              <a:lnSpc>
                <a:spcPct val="100000"/>
              </a:lnSpc>
              <a:spcBef>
                <a:spcPts val="1400"/>
              </a:spcBef>
            </a:pPr>
            <a:r>
              <a:rPr lang="en-US" sz="20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https://github.com/JulianCarroVerdia/IBM_Data_Science_Capstone_Presentation</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Imagen 6">
            <a:extLst>
              <a:ext uri="{FF2B5EF4-FFF2-40B4-BE49-F238E27FC236}">
                <a16:creationId xmlns:a16="http://schemas.microsoft.com/office/drawing/2014/main" id="{A3AEB3CA-1F38-4FD0-B60C-F51E8687D34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52" b="94057" l="5351" r="92251">
                        <a14:foregroundMark x1="36900" y1="13953" x2="56827" y2="17313"/>
                        <a14:foregroundMark x1="36162" y1="47287" x2="32288" y2="54005"/>
                        <a14:foregroundMark x1="60148" y1="45478" x2="64760" y2="54264"/>
                        <a14:foregroundMark x1="46310" y1="85788" x2="48155" y2="85013"/>
                        <a14:foregroundMark x1="24170" y1="92248" x2="7934" y2="78295"/>
                        <a14:foregroundMark x1="5535" y1="93798" x2="12731" y2="82946"/>
                        <a14:foregroundMark x1="66790" y1="94057" x2="92435" y2="77519"/>
                        <a14:foregroundMark x1="45756" y1="8010" x2="45941" y2="7752"/>
                        <a14:backgroundMark x1="18635" y1="24031" x2="13284" y2="50129"/>
                        <a14:backgroundMark x1="75092" y1="27649" x2="87269" y2="60207"/>
                      </a14:backgroundRemoval>
                    </a14:imgEffect>
                  </a14:imgLayer>
                </a14:imgProps>
              </a:ext>
            </a:extLst>
          </a:blip>
          <a:stretch>
            <a:fillRect/>
          </a:stretch>
        </p:blipFill>
        <p:spPr>
          <a:xfrm>
            <a:off x="7458312" y="2925627"/>
            <a:ext cx="2775348" cy="198166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main techniques for processing data were:</a:t>
            </a:r>
          </a:p>
          <a:p>
            <a:pPr lvl="1"/>
            <a:r>
              <a:rPr lang="en-US" sz="1800" dirty="0">
                <a:solidFill>
                  <a:schemeClr val="accent3">
                    <a:lumMod val="25000"/>
                  </a:schemeClr>
                </a:solidFill>
                <a:latin typeface="Abadi" panose="020B0604020104020204" pitchFamily="34" charset="0"/>
              </a:rPr>
              <a:t>Replacing missing values in columns with mean of the rest of the data from that column.</a:t>
            </a:r>
          </a:p>
          <a:p>
            <a:pPr lvl="1"/>
            <a:r>
              <a:rPr lang="en-US" sz="1800" dirty="0">
                <a:solidFill>
                  <a:schemeClr val="accent3">
                    <a:lumMod val="25000"/>
                  </a:schemeClr>
                </a:solidFill>
                <a:latin typeface="Abadi" panose="020B0604020104020204" pitchFamily="34" charset="0"/>
              </a:rPr>
              <a:t>Create a new column or list with binary values: 0 for one specific case and 1 for the rest of the cases.</a:t>
            </a:r>
          </a:p>
          <a:p>
            <a:pPr>
              <a:lnSpc>
                <a:spcPct val="100000"/>
              </a:lnSpc>
              <a:spcBef>
                <a:spcPts val="1400"/>
              </a:spcBef>
            </a:pPr>
            <a:r>
              <a:rPr lang="en-US" sz="24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https://github.com/JulianCarroVerdia/IBM_Data_Science_Capstone_Presentation</a:t>
            </a: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used to see if there is a correlation between those variables and with that information, estimate outcomes:</a:t>
            </a:r>
          </a:p>
          <a:p>
            <a:pPr lvl="1">
              <a:lnSpc>
                <a:spcPct val="100000"/>
              </a:lnSpc>
              <a:spcBef>
                <a:spcPts val="1400"/>
              </a:spcBef>
            </a:pPr>
            <a:r>
              <a:rPr lang="en-US" sz="1800" dirty="0">
                <a:solidFill>
                  <a:schemeClr val="accent3">
                    <a:lumMod val="25000"/>
                  </a:schemeClr>
                </a:solidFill>
                <a:latin typeface="Abadi"/>
              </a:rPr>
              <a:t>Flight Number vs. Payload Mass in a scatter plot and overlay the outcome of the launch.</a:t>
            </a:r>
          </a:p>
          <a:p>
            <a:pPr lvl="1">
              <a:lnSpc>
                <a:spcPct val="100000"/>
              </a:lnSpc>
              <a:spcBef>
                <a:spcPts val="1400"/>
              </a:spcBef>
            </a:pPr>
            <a:r>
              <a:rPr lang="en-US" sz="1800" dirty="0">
                <a:solidFill>
                  <a:schemeClr val="accent3">
                    <a:lumMod val="25000"/>
                  </a:schemeClr>
                </a:solidFill>
                <a:latin typeface="Abadi"/>
              </a:rPr>
              <a:t>Flight Number vs. Launch Site in a scatter plot and overlay the outcome of the launch.</a:t>
            </a:r>
          </a:p>
          <a:p>
            <a:pPr lvl="1">
              <a:lnSpc>
                <a:spcPct val="100000"/>
              </a:lnSpc>
              <a:spcBef>
                <a:spcPts val="1400"/>
              </a:spcBef>
            </a:pPr>
            <a:r>
              <a:rPr lang="en-US" sz="1800" dirty="0">
                <a:solidFill>
                  <a:schemeClr val="accent3">
                    <a:lumMod val="25000"/>
                  </a:schemeClr>
                </a:solidFill>
                <a:latin typeface="Abadi"/>
              </a:rPr>
              <a:t>Payload Mass vs. Launch Site in a scatter plot and overlay the outcome of the launch.</a:t>
            </a:r>
          </a:p>
          <a:p>
            <a:pPr lvl="1">
              <a:lnSpc>
                <a:spcPct val="100000"/>
              </a:lnSpc>
              <a:spcBef>
                <a:spcPts val="1400"/>
              </a:spcBef>
            </a:pPr>
            <a:r>
              <a:rPr lang="en-US" sz="1800" dirty="0">
                <a:solidFill>
                  <a:schemeClr val="accent3">
                    <a:lumMod val="25000"/>
                  </a:schemeClr>
                </a:solidFill>
                <a:latin typeface="Abadi"/>
              </a:rPr>
              <a:t>Flight Number vs. Orbit in a scatter plot and overlay the outcome of the launch.</a:t>
            </a:r>
          </a:p>
          <a:p>
            <a:pPr lvl="1">
              <a:lnSpc>
                <a:spcPct val="100000"/>
              </a:lnSpc>
              <a:spcBef>
                <a:spcPts val="1400"/>
              </a:spcBef>
            </a:pPr>
            <a:r>
              <a:rPr lang="en-US" sz="1800" dirty="0">
                <a:solidFill>
                  <a:schemeClr val="accent3">
                    <a:lumMod val="25000"/>
                  </a:schemeClr>
                </a:solidFill>
                <a:latin typeface="Abadi"/>
              </a:rPr>
              <a:t>Payload Mass vs. Orbit in a scatter plot and overlay the outcome of the launch.</a:t>
            </a:r>
          </a:p>
          <a:p>
            <a:pPr lvl="1">
              <a:lnSpc>
                <a:spcPct val="100000"/>
              </a:lnSpc>
              <a:spcBef>
                <a:spcPts val="1400"/>
              </a:spcBef>
            </a:pPr>
            <a:r>
              <a:rPr lang="en-US" sz="1800" dirty="0">
                <a:solidFill>
                  <a:schemeClr val="accent3">
                    <a:lumMod val="25000"/>
                  </a:schemeClr>
                </a:solidFill>
                <a:latin typeface="Abadi"/>
              </a:rPr>
              <a:t>Success rate over the years in a line plot.</a:t>
            </a:r>
          </a:p>
          <a:p>
            <a:pPr>
              <a:lnSpc>
                <a:spcPct val="100000"/>
              </a:lnSpc>
              <a:spcBef>
                <a:spcPts val="1400"/>
              </a:spcBef>
            </a:pPr>
            <a:r>
              <a:rPr lang="en-US" sz="20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https://github.com/JulianCarroVerdia/IBM_Data_Science_Capstone_Presentation</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Below is the summary of the SQL queries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SPACEXTBL</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 FROM SPACEXTBL WHERE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LIKE 'CCA%' LIMIT 20</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SUM("PAYLOAD_MASS__KG_") FROM SPACEXTBL WHERE Customer="NASA (CRS)“</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AVG("PAYLOAD_MASS__KG_") FROM SPACEXTBL WHERE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LIKE 'F9 v1.1%’</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MIN(Date) FROM SPACEXTBL WHERE "Landing _Outcome"="Success (ground pad)“</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SPACEXTBL WHERE "Landing _Outcome"="Success (drone ship)" AND "PAYLOAD_MASS__KG_"&gt;4000 AND "PAYLOAD_MASS__KG_"&lt;6000</a:t>
            </a:r>
          </a:p>
          <a:p>
            <a:pPr lvl="1">
              <a:lnSpc>
                <a:spcPct val="100000"/>
              </a:lnSpc>
              <a:spcBef>
                <a:spcPts val="1400"/>
              </a:spcBef>
            </a:pPr>
            <a:r>
              <a:rPr lang="en-US" sz="1200" dirty="0">
                <a:solidFill>
                  <a:schemeClr val="accent3">
                    <a:lumMod val="25000"/>
                  </a:schemeClr>
                </a:solidFill>
                <a:latin typeface="Abadi" panose="020B0604020104020204" pitchFamily="34" charset="0"/>
              </a:rPr>
              <a:t>SELECT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count(*) as </a:t>
            </a:r>
            <a:r>
              <a:rPr lang="en-US" sz="1200" dirty="0" err="1">
                <a:solidFill>
                  <a:schemeClr val="accent3">
                    <a:lumMod val="25000"/>
                  </a:schemeClr>
                </a:solidFill>
                <a:latin typeface="Abadi" panose="020B0604020104020204" pitchFamily="34" charset="0"/>
              </a:rPr>
              <a:t>total_outcomes</a:t>
            </a:r>
            <a:r>
              <a:rPr lang="en-US" sz="1200" dirty="0">
                <a:solidFill>
                  <a:schemeClr val="accent3">
                    <a:lumMod val="25000"/>
                  </a:schemeClr>
                </a:solidFill>
                <a:latin typeface="Abadi" panose="020B0604020104020204" pitchFamily="34" charset="0"/>
              </a:rPr>
              <a:t> FROM SPACEXTBL GROUP BY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a:t>
            </a:r>
          </a:p>
          <a:p>
            <a:pPr lvl="1">
              <a:lnSpc>
                <a:spcPct val="100000"/>
              </a:lnSpc>
              <a:spcBef>
                <a:spcPts val="1400"/>
              </a:spcBef>
            </a:pPr>
            <a:r>
              <a:rPr lang="en-US" sz="1200" dirty="0">
                <a:solidFill>
                  <a:schemeClr val="accent3">
                    <a:lumMod val="25000"/>
                  </a:schemeClr>
                </a:solidFill>
                <a:latin typeface="Abadi" panose="020B0604020104020204" pitchFamily="34" charset="0"/>
              </a:rPr>
              <a:t>SELECT </a:t>
            </a:r>
            <a:r>
              <a:rPr lang="en-US" sz="1200" dirty="0" err="1">
                <a:solidFill>
                  <a:schemeClr val="accent3">
                    <a:lumMod val="25000"/>
                  </a:schemeClr>
                </a:solidFill>
                <a:latin typeface="Abadi" panose="020B0604020104020204" pitchFamily="34" charset="0"/>
              </a:rPr>
              <a:t>DISTINCT"Booster_Version</a:t>
            </a:r>
            <a:r>
              <a:rPr lang="en-US" sz="1200" dirty="0">
                <a:solidFill>
                  <a:schemeClr val="accent3">
                    <a:lumMod val="25000"/>
                  </a:schemeClr>
                </a:solidFill>
                <a:latin typeface="Abadi" panose="020B0604020104020204" pitchFamily="34" charset="0"/>
              </a:rPr>
              <a:t>" FROM SPACEXTBL where (select MAX(PAYLOAD_MASS__KG_) from SPACEXTBL)</a:t>
            </a:r>
          </a:p>
          <a:p>
            <a:endParaRPr lang="en-US" sz="1200" dirty="0"/>
          </a:p>
          <a:p>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515600" cy="4878705"/>
          </a:xfrm>
          <a:prstGeom prst="rect">
            <a:avLst/>
          </a:prstGeom>
        </p:spPr>
        <p:txBody>
          <a:bodyPr lIns="91440" tIns="45720" rIns="91440" bIns="45720" anchor="t"/>
          <a:lstStyle/>
          <a:p>
            <a:pPr lvl="1">
              <a:lnSpc>
                <a:spcPct val="100000"/>
              </a:lnSpc>
              <a:spcBef>
                <a:spcPts val="1400"/>
              </a:spcBef>
            </a:pPr>
            <a:r>
              <a:rPr lang="en-US" sz="900" dirty="0">
                <a:solidFill>
                  <a:schemeClr val="accent3">
                    <a:lumMod val="25000"/>
                  </a:schemeClr>
                </a:solidFill>
                <a:latin typeface="Abadi" panose="020B0604020104020204" pitchFamily="34" charset="0"/>
              </a:rPr>
              <a:t>SELECT </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CASE </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'01' THEN 'January'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'02' THEN 'February'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'03' THEN 'March'</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'04' THEN 'April'</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'05' THEN 'May'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'06' THEN 'June'</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'07' THEN 'July'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'08' THEN 'August'</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'09' THEN 'September'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'10' THEN 'October’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'11' THEN 'November'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'12' THEN 'December'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END as </a:t>
            </a:r>
            <a:r>
              <a:rPr lang="en-US" sz="900" dirty="0" err="1">
                <a:solidFill>
                  <a:schemeClr val="accent3">
                    <a:lumMod val="25000"/>
                  </a:schemeClr>
                </a:solidFill>
                <a:latin typeface="Abadi" panose="020B0604020104020204" pitchFamily="34" charset="0"/>
              </a:rPr>
              <a:t>month_name</a:t>
            </a:r>
            <a:r>
              <a:rPr lang="en-US" sz="9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08754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515600" cy="4878705"/>
          </a:xfrm>
          <a:prstGeom prst="rect">
            <a:avLst/>
          </a:prstGeom>
        </p:spPr>
        <p:txBody>
          <a:bodyPr lIns="91440" tIns="45720" rIns="91440" bIns="45720" anchor="t"/>
          <a:lstStyle/>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"Landing _Outcome",</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a:t>
            </a:r>
            <a:r>
              <a:rPr lang="en-US" sz="900" dirty="0" err="1">
                <a:solidFill>
                  <a:schemeClr val="accent3">
                    <a:lumMod val="25000"/>
                  </a:schemeClr>
                </a:solidFill>
                <a:latin typeface="Abadi" panose="020B0604020104020204" pitchFamily="34" charset="0"/>
              </a:rPr>
              <a:t>Booster_Version</a:t>
            </a:r>
            <a:r>
              <a:rPr lang="en-US" sz="9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a:t>
            </a:r>
            <a:r>
              <a:rPr lang="en-US" sz="900" dirty="0" err="1">
                <a:solidFill>
                  <a:schemeClr val="accent3">
                    <a:lumMod val="25000"/>
                  </a:schemeClr>
                </a:solidFill>
                <a:latin typeface="Abadi" panose="020B0604020104020204" pitchFamily="34" charset="0"/>
              </a:rPr>
              <a:t>Launch_Site</a:t>
            </a:r>
            <a:r>
              <a:rPr lang="en-US" sz="9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FROM SPACEXTBL</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WHERE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(Date,7,4)='2015' AND "Landing _Outcome" LIKE '%Failure%' AND "Landing _Outcome" LIKE '%(drone ship)%’</a:t>
            </a:r>
          </a:p>
          <a:p>
            <a:pPr lvl="1">
              <a:lnSpc>
                <a:spcPct val="100000"/>
              </a:lnSpc>
              <a:spcBef>
                <a:spcPts val="1400"/>
              </a:spcBef>
            </a:pPr>
            <a:r>
              <a:rPr lang="en-US" sz="1200" dirty="0">
                <a:solidFill>
                  <a:schemeClr val="accent3">
                    <a:lumMod val="25000"/>
                  </a:schemeClr>
                </a:solidFill>
                <a:latin typeface="Abadi" panose="020B0604020104020204" pitchFamily="34" charset="0"/>
              </a:rPr>
              <a:t>SELECT * COUNT(*) as </a:t>
            </a:r>
            <a:r>
              <a:rPr lang="en-US" sz="1200" dirty="0" err="1">
                <a:solidFill>
                  <a:schemeClr val="accent3">
                    <a:lumMod val="25000"/>
                  </a:schemeClr>
                </a:solidFill>
                <a:latin typeface="Abadi" panose="020B0604020104020204" pitchFamily="34" charset="0"/>
              </a:rPr>
              <a:t>successful_landings</a:t>
            </a: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FROM SPACEXTBL</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WHERE "Landing _Outcome" LIKE '%Success%’ AND "Date" BETWEEN '2010-06-04' AND '2017-03-20’</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GROUP BY  "Landing _Outcome“</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ORDER BY </a:t>
            </a:r>
            <a:r>
              <a:rPr lang="en-US" sz="1200" dirty="0" err="1">
                <a:solidFill>
                  <a:schemeClr val="accent3">
                    <a:lumMod val="25000"/>
                  </a:schemeClr>
                </a:solidFill>
                <a:latin typeface="Abadi" panose="020B0604020104020204" pitchFamily="34" charset="0"/>
              </a:rPr>
              <a:t>successful_landings</a:t>
            </a:r>
            <a:r>
              <a:rPr lang="en-US" sz="1200" dirty="0">
                <a:solidFill>
                  <a:schemeClr val="accent3">
                    <a:lumMod val="25000"/>
                  </a:schemeClr>
                </a:solidFill>
                <a:latin typeface="Abadi" panose="020B0604020104020204" pitchFamily="34" charset="0"/>
              </a:rPr>
              <a:t> DESC</a:t>
            </a:r>
          </a:p>
          <a:p>
            <a:pPr>
              <a:lnSpc>
                <a:spcPct val="100000"/>
              </a:lnSpc>
              <a:spcBef>
                <a:spcPts val="1400"/>
              </a:spcBef>
            </a:pPr>
            <a:r>
              <a:rPr lang="en-US" sz="1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hlinkClick r:id="rId3"/>
              </a:rPr>
              <a:t>https://github.com/JulianCarroVerdia/IBM_Data_Science_Capstone_Presentation</a:t>
            </a: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endParaRPr lang="en-US" sz="900" dirty="0"/>
          </a:p>
          <a:p>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88817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map objects such as markers, circles, lines, etc. created and added to the folium map:</a:t>
            </a:r>
          </a:p>
          <a:p>
            <a:pPr lvl="1">
              <a:lnSpc>
                <a:spcPct val="100000"/>
              </a:lnSpc>
              <a:spcBef>
                <a:spcPts val="1400"/>
              </a:spcBef>
            </a:pPr>
            <a:r>
              <a:rPr lang="en-US" sz="2200" dirty="0">
                <a:solidFill>
                  <a:schemeClr val="accent3">
                    <a:lumMod val="25000"/>
                  </a:schemeClr>
                </a:solidFill>
                <a:latin typeface="Abadi" panose="020B0604020104020204" pitchFamily="34" charset="0"/>
              </a:rPr>
              <a:t>Circle.</a:t>
            </a:r>
          </a:p>
          <a:p>
            <a:pPr lvl="1">
              <a:lnSpc>
                <a:spcPct val="100000"/>
              </a:lnSpc>
              <a:spcBef>
                <a:spcPts val="1400"/>
              </a:spcBef>
            </a:pPr>
            <a:r>
              <a:rPr lang="en-US" sz="2200" dirty="0">
                <a:solidFill>
                  <a:schemeClr val="accent3">
                    <a:lumMod val="25000"/>
                  </a:schemeClr>
                </a:solidFill>
                <a:latin typeface="Abadi" panose="020B0604020104020204" pitchFamily="34" charset="0"/>
              </a:rPr>
              <a:t>Marker.</a:t>
            </a:r>
          </a:p>
          <a:p>
            <a:pPr lvl="1">
              <a:lnSpc>
                <a:spcPct val="100000"/>
              </a:lnSpc>
              <a:spcBef>
                <a:spcPts val="1400"/>
              </a:spcBef>
            </a:pPr>
            <a:r>
              <a:rPr lang="en-US" sz="2200" dirty="0">
                <a:solidFill>
                  <a:schemeClr val="accent3">
                    <a:lumMod val="25000"/>
                  </a:schemeClr>
                </a:solidFill>
                <a:latin typeface="Abadi" panose="020B0604020104020204" pitchFamily="34" charset="0"/>
              </a:rPr>
              <a:t>Marker cluster.</a:t>
            </a:r>
          </a:p>
          <a:p>
            <a:pPr lvl="1">
              <a:lnSpc>
                <a:spcPct val="100000"/>
              </a:lnSpc>
              <a:spcBef>
                <a:spcPts val="1400"/>
              </a:spcBef>
            </a:pPr>
            <a:r>
              <a:rPr lang="en-US" sz="2200" dirty="0">
                <a:solidFill>
                  <a:schemeClr val="accent3">
                    <a:lumMod val="25000"/>
                  </a:schemeClr>
                </a:solidFill>
                <a:latin typeface="Abadi" panose="020B0604020104020204" pitchFamily="34" charset="0"/>
              </a:rPr>
              <a:t>Mouse position.</a:t>
            </a:r>
          </a:p>
          <a:p>
            <a:pPr lvl="1">
              <a:lnSpc>
                <a:spcPct val="100000"/>
              </a:lnSpc>
              <a:spcBef>
                <a:spcPts val="1400"/>
              </a:spcBef>
            </a:pPr>
            <a:r>
              <a:rPr lang="en-US" sz="2200" dirty="0">
                <a:solidFill>
                  <a:schemeClr val="accent3">
                    <a:lumMod val="25000"/>
                  </a:schemeClr>
                </a:solidFill>
                <a:latin typeface="Abadi" panose="020B0604020104020204" pitchFamily="34" charset="0"/>
              </a:rPr>
              <a:t>Polyline.</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were added in order to get insights from the map from the launches such as on a mouse position get the coordinates quickly, having straightforward information over the map like success launch, and having distance to main railroads, coastlines, etc.</a:t>
            </a: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summary of the plots/graphs and interactions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with a callback function based on selected site from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Range slider to select payload mass (kg).</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success vs. payload.</a:t>
            </a:r>
          </a:p>
          <a:p>
            <a:pPr>
              <a:lnSpc>
                <a:spcPct val="100000"/>
              </a:lnSpc>
              <a:spcBef>
                <a:spcPts val="1400"/>
              </a:spcBef>
            </a:pPr>
            <a:r>
              <a:rPr lang="en-US" sz="2200" dirty="0">
                <a:solidFill>
                  <a:schemeClr val="accent3">
                    <a:lumMod val="25000"/>
                  </a:schemeClr>
                </a:solidFill>
                <a:latin typeface="Abadi" panose="020B0604020104020204" pitchFamily="34" charset="0"/>
              </a:rPr>
              <a:t>These graphs and interactions were added in order to enable stakeholders to explore and manipulate data in an interactive and real-time way. In this way, instead of presenting findings in static graphs, interactive data visualization can always tell a more appealing story.</a:t>
            </a: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6607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summary building, evaluating, improvement and finding the best performing classification model: </a:t>
            </a:r>
          </a:p>
          <a:p>
            <a:pPr lvl="1">
              <a:lnSpc>
                <a:spcPct val="100000"/>
              </a:lnSpc>
              <a:spcBef>
                <a:spcPts val="1400"/>
              </a:spcBef>
            </a:pPr>
            <a:r>
              <a:rPr lang="en-US" sz="1800" dirty="0">
                <a:solidFill>
                  <a:schemeClr val="accent3">
                    <a:lumMod val="25000"/>
                  </a:schemeClr>
                </a:solidFill>
                <a:latin typeface="Abadi" panose="020B0604020104020204" pitchFamily="34" charset="0"/>
              </a:rPr>
              <a:t>Creation of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 from selected columns for performing model testing and evaluation. </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data for the range to be consistent.</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dataset into test and train subsets. </a:t>
            </a:r>
          </a:p>
          <a:p>
            <a:pPr lvl="1">
              <a:lnSpc>
                <a:spcPct val="100000"/>
              </a:lnSpc>
              <a:spcBef>
                <a:spcPts val="1400"/>
              </a:spcBef>
            </a:pPr>
            <a:r>
              <a:rPr lang="en-US" sz="1800" dirty="0">
                <a:solidFill>
                  <a:schemeClr val="accent3">
                    <a:lumMod val="25000"/>
                  </a:schemeClr>
                </a:solidFill>
                <a:latin typeface="Abadi" panose="020B0604020104020204" pitchFamily="34" charset="0"/>
              </a:rPr>
              <a:t>Create objects for each model to be fitted and getting the accuracy for each one.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Gráfico 5" descr="Tabla con relleno sólido">
            <a:extLst>
              <a:ext uri="{FF2B5EF4-FFF2-40B4-BE49-F238E27FC236}">
                <a16:creationId xmlns:a16="http://schemas.microsoft.com/office/drawing/2014/main" id="{78F12E65-55A0-42A6-9020-2FBA3AE0E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92150" y="2073542"/>
            <a:ext cx="2374279" cy="2374279"/>
          </a:xfrm>
          <a:prstGeom prst="rect">
            <a:avLst/>
          </a:prstGeom>
        </p:spPr>
      </p:pic>
      <p:pic>
        <p:nvPicPr>
          <p:cNvPr id="8" name="Gráfico 7" descr="Círculos con flechas con relleno sólido">
            <a:extLst>
              <a:ext uri="{FF2B5EF4-FFF2-40B4-BE49-F238E27FC236}">
                <a16:creationId xmlns:a16="http://schemas.microsoft.com/office/drawing/2014/main" id="{318404C5-14CB-4237-961E-80CE78C88E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2833" y="2678854"/>
            <a:ext cx="1755563" cy="1755563"/>
          </a:xfrm>
          <a:prstGeom prst="rect">
            <a:avLst/>
          </a:prstGeom>
        </p:spPr>
      </p:pic>
      <p:pic>
        <p:nvPicPr>
          <p:cNvPr id="9" name="Gráfico 8" descr="Tabla con relleno sólido">
            <a:extLst>
              <a:ext uri="{FF2B5EF4-FFF2-40B4-BE49-F238E27FC236}">
                <a16:creationId xmlns:a16="http://schemas.microsoft.com/office/drawing/2014/main" id="{889AB666-4B65-4B52-995B-7DFCD6ED49D6}"/>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57238" b="24003"/>
          <a:stretch/>
        </p:blipFill>
        <p:spPr>
          <a:xfrm>
            <a:off x="6923446" y="4296856"/>
            <a:ext cx="2511686" cy="471157"/>
          </a:xfrm>
          <a:prstGeom prst="rect">
            <a:avLst/>
          </a:prstGeom>
        </p:spPr>
      </p:pic>
      <p:pic>
        <p:nvPicPr>
          <p:cNvPr id="13" name="Gráfico 12" descr="Flecha lineal: curva ligera con relleno sólido">
            <a:extLst>
              <a:ext uri="{FF2B5EF4-FFF2-40B4-BE49-F238E27FC236}">
                <a16:creationId xmlns:a16="http://schemas.microsoft.com/office/drawing/2014/main" id="{F2C12627-05B4-4775-8975-EB1A6AF8B6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432600" flipH="1">
            <a:off x="9502896" y="2526524"/>
            <a:ext cx="914400" cy="914400"/>
          </a:xfrm>
          <a:prstGeom prst="rect">
            <a:avLst/>
          </a:prstGeom>
        </p:spPr>
      </p:pic>
      <p:pic>
        <p:nvPicPr>
          <p:cNvPr id="14" name="Gráfico 13" descr="Flecha lineal: curva ligera con relleno sólido">
            <a:extLst>
              <a:ext uri="{FF2B5EF4-FFF2-40B4-BE49-F238E27FC236}">
                <a16:creationId xmlns:a16="http://schemas.microsoft.com/office/drawing/2014/main" id="{5FE7F686-B33F-489A-A5FB-753318833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93450" flipH="1">
            <a:off x="9582596" y="4179115"/>
            <a:ext cx="914400" cy="914400"/>
          </a:xfrm>
          <a:prstGeom prst="rect">
            <a:avLst/>
          </a:prstGeom>
        </p:spPr>
      </p:pic>
      <p:sp>
        <p:nvSpPr>
          <p:cNvPr id="15" name="CuadroTexto 14">
            <a:extLst>
              <a:ext uri="{FF2B5EF4-FFF2-40B4-BE49-F238E27FC236}">
                <a16:creationId xmlns:a16="http://schemas.microsoft.com/office/drawing/2014/main" id="{25D1687D-64A2-4079-9EEC-77C00420DA25}"/>
              </a:ext>
            </a:extLst>
          </p:cNvPr>
          <p:cNvSpPr txBox="1"/>
          <p:nvPr/>
        </p:nvSpPr>
        <p:spPr>
          <a:xfrm>
            <a:off x="7055339" y="2090692"/>
            <a:ext cx="2729292" cy="369332"/>
          </a:xfrm>
          <a:prstGeom prst="rect">
            <a:avLst/>
          </a:prstGeom>
          <a:noFill/>
        </p:spPr>
        <p:txBody>
          <a:bodyPr wrap="square" rtlCol="0">
            <a:spAutoFit/>
          </a:bodyPr>
          <a:lstStyle/>
          <a:p>
            <a:r>
              <a:rPr lang="es-ES" dirty="0" err="1"/>
              <a:t>Dataset</a:t>
            </a:r>
            <a:r>
              <a:rPr lang="es-ES" dirty="0"/>
              <a:t> Split: test &amp; </a:t>
            </a:r>
            <a:r>
              <a:rPr lang="es-ES" dirty="0" err="1"/>
              <a:t>train</a:t>
            </a:r>
            <a:endParaRPr lang="es-ES" dirty="0"/>
          </a:p>
        </p:txBody>
      </p:sp>
      <p:pic>
        <p:nvPicPr>
          <p:cNvPr id="16" name="Gráfico 15" descr="Flecha lineal: curva ligera con relleno sólido">
            <a:extLst>
              <a:ext uri="{FF2B5EF4-FFF2-40B4-BE49-F238E27FC236}">
                <a16:creationId xmlns:a16="http://schemas.microsoft.com/office/drawing/2014/main" id="{D2D8F1F4-CF17-4A2C-84BE-C50439519D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052610" flipH="1">
            <a:off x="9403703" y="3770889"/>
            <a:ext cx="914400" cy="914400"/>
          </a:xfrm>
          <a:prstGeom prst="rect">
            <a:avLst/>
          </a:prstGeom>
        </p:spPr>
      </p:pic>
      <p:pic>
        <p:nvPicPr>
          <p:cNvPr id="17" name="Gráfico 16" descr="Tabla con relleno sólido">
            <a:extLst>
              <a:ext uri="{FF2B5EF4-FFF2-40B4-BE49-F238E27FC236}">
                <a16:creationId xmlns:a16="http://schemas.microsoft.com/office/drawing/2014/main" id="{CFF471A9-1A23-49C9-9AE8-A1CBE537025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42346"/>
          <a:stretch/>
        </p:blipFill>
        <p:spPr>
          <a:xfrm>
            <a:off x="6988355" y="2065925"/>
            <a:ext cx="2374279" cy="1368862"/>
          </a:xfrm>
          <a:prstGeom prst="rect">
            <a:avLst/>
          </a:prstGeom>
        </p:spPr>
      </p:pic>
      <p:sp>
        <p:nvSpPr>
          <p:cNvPr id="18" name="CuadroTexto 17">
            <a:extLst>
              <a:ext uri="{FF2B5EF4-FFF2-40B4-BE49-F238E27FC236}">
                <a16:creationId xmlns:a16="http://schemas.microsoft.com/office/drawing/2014/main" id="{3612293F-9AD0-4014-AF11-1C93581A2440}"/>
              </a:ext>
            </a:extLst>
          </p:cNvPr>
          <p:cNvSpPr txBox="1"/>
          <p:nvPr/>
        </p:nvSpPr>
        <p:spPr>
          <a:xfrm>
            <a:off x="11322687" y="2565690"/>
            <a:ext cx="1049928" cy="369332"/>
          </a:xfrm>
          <a:prstGeom prst="rect">
            <a:avLst/>
          </a:prstGeom>
          <a:noFill/>
        </p:spPr>
        <p:txBody>
          <a:bodyPr wrap="square" rtlCol="0">
            <a:spAutoFit/>
          </a:bodyPr>
          <a:lstStyle/>
          <a:p>
            <a:r>
              <a:rPr lang="es-ES" dirty="0"/>
              <a:t>Model</a:t>
            </a:r>
          </a:p>
        </p:txBody>
      </p:sp>
      <p:sp>
        <p:nvSpPr>
          <p:cNvPr id="19" name="CuadroTexto 18">
            <a:extLst>
              <a:ext uri="{FF2B5EF4-FFF2-40B4-BE49-F238E27FC236}">
                <a16:creationId xmlns:a16="http://schemas.microsoft.com/office/drawing/2014/main" id="{81FD414F-B55F-464D-8409-C7831007E58A}"/>
              </a:ext>
            </a:extLst>
          </p:cNvPr>
          <p:cNvSpPr txBox="1"/>
          <p:nvPr/>
        </p:nvSpPr>
        <p:spPr>
          <a:xfrm>
            <a:off x="9708358" y="2494188"/>
            <a:ext cx="1269618" cy="369332"/>
          </a:xfrm>
          <a:prstGeom prst="rect">
            <a:avLst/>
          </a:prstGeom>
          <a:noFill/>
        </p:spPr>
        <p:txBody>
          <a:bodyPr wrap="square" rtlCol="0">
            <a:spAutoFit/>
          </a:bodyPr>
          <a:lstStyle/>
          <a:p>
            <a:r>
              <a:rPr lang="es-ES" dirty="0"/>
              <a:t>Train &amp; test</a:t>
            </a:r>
          </a:p>
        </p:txBody>
      </p:sp>
      <p:sp>
        <p:nvSpPr>
          <p:cNvPr id="20" name="CuadroTexto 19">
            <a:extLst>
              <a:ext uri="{FF2B5EF4-FFF2-40B4-BE49-F238E27FC236}">
                <a16:creationId xmlns:a16="http://schemas.microsoft.com/office/drawing/2014/main" id="{2CDD7CE0-BB0F-4FC8-A397-EE32FAE82270}"/>
              </a:ext>
            </a:extLst>
          </p:cNvPr>
          <p:cNvSpPr txBox="1"/>
          <p:nvPr/>
        </p:nvSpPr>
        <p:spPr>
          <a:xfrm>
            <a:off x="9184174" y="3773809"/>
            <a:ext cx="1269618" cy="369332"/>
          </a:xfrm>
          <a:prstGeom prst="rect">
            <a:avLst/>
          </a:prstGeom>
          <a:noFill/>
        </p:spPr>
        <p:txBody>
          <a:bodyPr wrap="square" rtlCol="0">
            <a:spAutoFit/>
          </a:bodyPr>
          <a:lstStyle/>
          <a:p>
            <a:r>
              <a:rPr lang="es-ES" dirty="0" err="1"/>
              <a:t>Predict</a:t>
            </a:r>
            <a:endParaRPr lang="es-ES" dirty="0"/>
          </a:p>
        </p:txBody>
      </p:sp>
      <p:sp>
        <p:nvSpPr>
          <p:cNvPr id="21" name="CuadroTexto 20">
            <a:extLst>
              <a:ext uri="{FF2B5EF4-FFF2-40B4-BE49-F238E27FC236}">
                <a16:creationId xmlns:a16="http://schemas.microsoft.com/office/drawing/2014/main" id="{1C4A1AFE-184C-4D33-A777-1C9EC687D1D8}"/>
              </a:ext>
            </a:extLst>
          </p:cNvPr>
          <p:cNvSpPr txBox="1"/>
          <p:nvPr/>
        </p:nvSpPr>
        <p:spPr>
          <a:xfrm>
            <a:off x="9836986" y="4742834"/>
            <a:ext cx="1269618" cy="369332"/>
          </a:xfrm>
          <a:prstGeom prst="rect">
            <a:avLst/>
          </a:prstGeom>
          <a:noFill/>
        </p:spPr>
        <p:txBody>
          <a:bodyPr wrap="square" rtlCol="0">
            <a:spAutoFit/>
          </a:bodyPr>
          <a:lstStyle/>
          <a:p>
            <a:r>
              <a:rPr lang="es-ES" dirty="0" err="1"/>
              <a:t>Accuracy</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By </a:t>
            </a:r>
            <a:r>
              <a:rPr lang="en-US" sz="2200" dirty="0" err="1">
                <a:solidFill>
                  <a:schemeClr val="accent3">
                    <a:lumMod val="25000"/>
                  </a:schemeClr>
                </a:solidFill>
                <a:latin typeface="Abadi" panose="020B0604020104020204" pitchFamily="34" charset="0"/>
              </a:rPr>
              <a:t>analizing</a:t>
            </a:r>
            <a:r>
              <a:rPr lang="en-US" sz="2200" dirty="0">
                <a:solidFill>
                  <a:schemeClr val="accent3">
                    <a:lumMod val="25000"/>
                  </a:schemeClr>
                </a:solidFill>
                <a:latin typeface="Abadi" panose="020B0604020104020204" pitchFamily="34" charset="0"/>
              </a:rPr>
              <a:t> the information in the exploratory data analysis, we se the following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As the flight number increases, the first stage is more likely to land successfully. The payload mass is also important; it seems the more massive the payload, the less likely the first stage will return.</a:t>
            </a:r>
          </a:p>
          <a:p>
            <a:pPr lvl="1">
              <a:lnSpc>
                <a:spcPct val="100000"/>
              </a:lnSpc>
              <a:spcBef>
                <a:spcPts val="1400"/>
              </a:spcBef>
            </a:pPr>
            <a:r>
              <a:rPr lang="en-US" sz="1800" dirty="0">
                <a:solidFill>
                  <a:schemeClr val="accent3">
                    <a:lumMod val="25000"/>
                  </a:schemeClr>
                </a:solidFill>
                <a:latin typeface="Abadi" panose="020B0604020104020204" pitchFamily="34" charset="0"/>
              </a:rPr>
              <a:t>For the VAFB-SLC launch site there are no rockets launched for heavy payload mass(greater than 10000) and generally speaking for this heavy payload mass there is a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since 2013 kept increasing till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There was a very high success rate for all missions. See table </a:t>
            </a:r>
            <a:r>
              <a:rPr lang="en-US" sz="1800" dirty="0">
                <a:solidFill>
                  <a:schemeClr val="accent3">
                    <a:lumMod val="25000"/>
                  </a:schemeClr>
                </a:solidFill>
                <a:latin typeface="Abadi" panose="020B0604020104020204" pitchFamily="34" charset="0"/>
                <a:sym typeface="Wingdings" panose="05000000000000000000" pitchFamily="2" charset="2"/>
              </a:rPr>
              <a:t></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C78D7068-73BB-4C68-9273-875B2DC9D71F}"/>
              </a:ext>
            </a:extLst>
          </p:cNvPr>
          <p:cNvPicPr>
            <a:picLocks noChangeAspect="1"/>
          </p:cNvPicPr>
          <p:nvPr/>
        </p:nvPicPr>
        <p:blipFill>
          <a:blip r:embed="rId4"/>
          <a:stretch>
            <a:fillRect/>
          </a:stretch>
        </p:blipFill>
        <p:spPr>
          <a:xfrm>
            <a:off x="8260081" y="5071798"/>
            <a:ext cx="2661920" cy="13554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12651"/>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some screenshots from the interactive analytics: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descr="Imagen que contiene Tabla&#10;&#10;Descripción generada automáticamente">
            <a:extLst>
              <a:ext uri="{FF2B5EF4-FFF2-40B4-BE49-F238E27FC236}">
                <a16:creationId xmlns:a16="http://schemas.microsoft.com/office/drawing/2014/main" id="{89417360-AD89-48A8-ACA2-CE2E4A97E326}"/>
              </a:ext>
            </a:extLst>
          </p:cNvPr>
          <p:cNvPicPr>
            <a:picLocks noChangeAspect="1"/>
          </p:cNvPicPr>
          <p:nvPr/>
        </p:nvPicPr>
        <p:blipFill>
          <a:blip r:embed="rId4"/>
          <a:stretch>
            <a:fillRect/>
          </a:stretch>
        </p:blipFill>
        <p:spPr>
          <a:xfrm>
            <a:off x="1922153" y="1804098"/>
            <a:ext cx="8347694" cy="1293457"/>
          </a:xfrm>
          <a:prstGeom prst="rect">
            <a:avLst/>
          </a:prstGeom>
        </p:spPr>
      </p:pic>
      <p:pic>
        <p:nvPicPr>
          <p:cNvPr id="6" name="Imagen 5" descr="Gráfico, Gráfico circular&#10;&#10;Descripción generada automáticamente">
            <a:extLst>
              <a:ext uri="{FF2B5EF4-FFF2-40B4-BE49-F238E27FC236}">
                <a16:creationId xmlns:a16="http://schemas.microsoft.com/office/drawing/2014/main" id="{282A4805-1CFE-4D98-AAEB-0B2F609A4294}"/>
              </a:ext>
            </a:extLst>
          </p:cNvPr>
          <p:cNvPicPr>
            <a:picLocks noChangeAspect="1"/>
          </p:cNvPicPr>
          <p:nvPr/>
        </p:nvPicPr>
        <p:blipFill>
          <a:blip r:embed="rId5"/>
          <a:stretch>
            <a:fillRect/>
          </a:stretch>
        </p:blipFill>
        <p:spPr>
          <a:xfrm>
            <a:off x="1922153" y="3155114"/>
            <a:ext cx="8347694" cy="1562192"/>
          </a:xfrm>
          <a:prstGeom prst="rect">
            <a:avLst/>
          </a:prstGeom>
        </p:spPr>
      </p:pic>
      <p:pic>
        <p:nvPicPr>
          <p:cNvPr id="10" name="Imagen 9" descr="Texto&#10;&#10;Descripción generada automáticamente con confianza media">
            <a:extLst>
              <a:ext uri="{FF2B5EF4-FFF2-40B4-BE49-F238E27FC236}">
                <a16:creationId xmlns:a16="http://schemas.microsoft.com/office/drawing/2014/main" id="{4248AD44-7CCC-47A0-87CB-D4A00C9C404E}"/>
              </a:ext>
            </a:extLst>
          </p:cNvPr>
          <p:cNvPicPr>
            <a:picLocks noChangeAspect="1"/>
          </p:cNvPicPr>
          <p:nvPr/>
        </p:nvPicPr>
        <p:blipFill>
          <a:blip r:embed="rId6"/>
          <a:stretch>
            <a:fillRect/>
          </a:stretch>
        </p:blipFill>
        <p:spPr>
          <a:xfrm>
            <a:off x="1922153" y="4774865"/>
            <a:ext cx="8347694" cy="1764767"/>
          </a:xfrm>
          <a:prstGeom prst="rect">
            <a:avLst/>
          </a:prstGeom>
        </p:spPr>
      </p:pic>
    </p:spTree>
    <p:extLst>
      <p:ext uri="{BB962C8B-B14F-4D97-AF65-F5344CB8AC3E}">
        <p14:creationId xmlns:p14="http://schemas.microsoft.com/office/powerpoint/2010/main" val="282318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all methods testes for making a predictive analysis had a relatively high accuracy (&gt;83%), except for the decision tree methos which </a:t>
            </a:r>
            <a:r>
              <a:rPr lang="en-US" sz="1800" dirty="0" err="1">
                <a:solidFill>
                  <a:schemeClr val="accent3">
                    <a:lumMod val="25000"/>
                  </a:schemeClr>
                </a:solidFill>
                <a:latin typeface="Abadi" panose="020B0604020104020204" pitchFamily="34" charset="0"/>
              </a:rPr>
              <a:t>perfomed</a:t>
            </a:r>
            <a:r>
              <a:rPr lang="en-US" sz="1800" dirty="0">
                <a:solidFill>
                  <a:schemeClr val="accent3">
                    <a:lumMod val="25000"/>
                  </a:schemeClr>
                </a:solidFill>
                <a:latin typeface="Abadi" panose="020B0604020104020204" pitchFamily="34" charset="0"/>
              </a:rPr>
              <a:t> with a 72% of accuracy.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29156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5681" y="1523206"/>
            <a:ext cx="10289930" cy="1138714"/>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highest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was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site VAFB SLC 4E, </a:t>
            </a:r>
            <a:r>
              <a:rPr lang="es-ES" sz="2200" dirty="0" err="1">
                <a:solidFill>
                  <a:schemeClr val="accent3">
                    <a:lumMod val="25000"/>
                  </a:schemeClr>
                </a:solidFill>
                <a:latin typeface="Abadi" panose="020B0604020104020204" pitchFamily="34" charset="0"/>
              </a:rPr>
              <a:t>followed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KSC LC 39A and </a:t>
            </a:r>
            <a:r>
              <a:rPr lang="es-ES" sz="2200" dirty="0" err="1">
                <a:solidFill>
                  <a:schemeClr val="accent3">
                    <a:lumMod val="25000"/>
                  </a:schemeClr>
                </a:solidFill>
                <a:latin typeface="Abadi" panose="020B0604020104020204" pitchFamily="34" charset="0"/>
              </a:rPr>
              <a:t>last</a:t>
            </a:r>
            <a:r>
              <a:rPr lang="es-ES" sz="2200" dirty="0">
                <a:solidFill>
                  <a:schemeClr val="accent3">
                    <a:lumMod val="25000"/>
                  </a:schemeClr>
                </a:solidFill>
                <a:latin typeface="Abadi" panose="020B0604020104020204" pitchFamily="34" charset="0"/>
              </a:rPr>
              <a:t> CCAFS SLC 40.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0 = </a:t>
            </a:r>
            <a:r>
              <a:rPr lang="es-ES" sz="2200" dirty="0" err="1">
                <a:solidFill>
                  <a:schemeClr val="accent3">
                    <a:lumMod val="25000"/>
                  </a:schemeClr>
                </a:solidFill>
                <a:latin typeface="Abadi" panose="020B0604020104020204" pitchFamily="34" charset="0"/>
              </a:rPr>
              <a:t>failure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1 =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B26A785F-B385-415F-833F-D1DB505B9568}"/>
              </a:ext>
            </a:extLst>
          </p:cNvPr>
          <p:cNvPicPr>
            <a:picLocks noChangeAspect="1"/>
          </p:cNvPicPr>
          <p:nvPr/>
        </p:nvPicPr>
        <p:blipFill>
          <a:blip r:embed="rId3"/>
          <a:stretch>
            <a:fillRect/>
          </a:stretch>
        </p:blipFill>
        <p:spPr>
          <a:xfrm>
            <a:off x="164646" y="3238830"/>
            <a:ext cx="11952000" cy="24250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F2BAF663-2D63-4118-A1B5-DA64F37B0A71}"/>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generally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speaking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big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was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bigger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0 = </a:t>
            </a:r>
            <a:r>
              <a:rPr lang="es-ES" sz="2200" dirty="0" err="1">
                <a:solidFill>
                  <a:schemeClr val="accent3">
                    <a:lumMod val="25000"/>
                  </a:schemeClr>
                </a:solidFill>
                <a:latin typeface="Abadi" panose="020B0604020104020204" pitchFamily="34" charset="0"/>
              </a:rPr>
              <a:t>failure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1 =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pic>
        <p:nvPicPr>
          <p:cNvPr id="7" name="Imagen 6">
            <a:extLst>
              <a:ext uri="{FF2B5EF4-FFF2-40B4-BE49-F238E27FC236}">
                <a16:creationId xmlns:a16="http://schemas.microsoft.com/office/drawing/2014/main" id="{F15CB584-E0E1-45F1-8762-2885CA9DFB6E}"/>
              </a:ext>
            </a:extLst>
          </p:cNvPr>
          <p:cNvPicPr>
            <a:picLocks noChangeAspect="1"/>
          </p:cNvPicPr>
          <p:nvPr/>
        </p:nvPicPr>
        <p:blipFill>
          <a:blip r:embed="rId3"/>
          <a:stretch>
            <a:fillRect/>
          </a:stretch>
        </p:blipFill>
        <p:spPr>
          <a:xfrm>
            <a:off x="87825" y="3063558"/>
            <a:ext cx="12016349" cy="2333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8AB884B6-B2B5-48CD-95C0-01B85458ED8C}"/>
              </a:ext>
            </a:extLst>
          </p:cNvPr>
          <p:cNvPicPr>
            <a:picLocks noChangeAspect="1"/>
          </p:cNvPicPr>
          <p:nvPr/>
        </p:nvPicPr>
        <p:blipFill>
          <a:blip r:embed="rId3"/>
          <a:stretch>
            <a:fillRect/>
          </a:stretch>
        </p:blipFill>
        <p:spPr>
          <a:xfrm>
            <a:off x="164025" y="3082402"/>
            <a:ext cx="11863949" cy="2522689"/>
          </a:xfrm>
          <a:prstGeom prst="rect">
            <a:avLst/>
          </a:prstGeom>
        </p:spPr>
      </p:pic>
      <p:sp>
        <p:nvSpPr>
          <p:cNvPr id="7" name="Content Placeholder 2">
            <a:extLst>
              <a:ext uri="{FF2B5EF4-FFF2-40B4-BE49-F238E27FC236}">
                <a16:creationId xmlns:a16="http://schemas.microsoft.com/office/drawing/2014/main" id="{81226E3A-EE86-4DEB-84C7-A7798236A430}"/>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ES-L1, GFO, HEO. SSO and VLEO </a:t>
            </a:r>
            <a:r>
              <a:rPr lang="es-ES" sz="2200" dirty="0" err="1">
                <a:solidFill>
                  <a:schemeClr val="accent3">
                    <a:lumMod val="25000"/>
                  </a:schemeClr>
                </a:solidFill>
                <a:latin typeface="Abadi" panose="020B0604020104020204" pitchFamily="34" charset="0"/>
              </a:rPr>
              <a:t>had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664E4A2-36DE-42E3-BB3B-C1F12D46EC54}"/>
              </a:ext>
            </a:extLst>
          </p:cNvPr>
          <p:cNvPicPr>
            <a:picLocks noChangeAspect="1"/>
          </p:cNvPicPr>
          <p:nvPr/>
        </p:nvPicPr>
        <p:blipFill>
          <a:blip r:embed="rId3"/>
          <a:stretch>
            <a:fillRect/>
          </a:stretch>
        </p:blipFill>
        <p:spPr>
          <a:xfrm>
            <a:off x="218440" y="3304928"/>
            <a:ext cx="11755120" cy="2292847"/>
          </a:xfrm>
          <a:prstGeom prst="rect">
            <a:avLst/>
          </a:prstGeom>
        </p:spPr>
      </p:pic>
      <p:sp>
        <p:nvSpPr>
          <p:cNvPr id="7" name="Content Placeholder 2">
            <a:extLst>
              <a:ext uri="{FF2B5EF4-FFF2-40B4-BE49-F238E27FC236}">
                <a16:creationId xmlns:a16="http://schemas.microsoft.com/office/drawing/2014/main" id="{3DC708A7-6E69-4403-9CA2-2B615828687D}"/>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8BD5F5EF-9FAC-40BD-A1B9-664A3F0EC994}"/>
              </a:ext>
            </a:extLst>
          </p:cNvPr>
          <p:cNvPicPr>
            <a:picLocks noChangeAspect="1"/>
          </p:cNvPicPr>
          <p:nvPr/>
        </p:nvPicPr>
        <p:blipFill>
          <a:blip r:embed="rId3"/>
          <a:stretch>
            <a:fillRect/>
          </a:stretch>
        </p:blipFill>
        <p:spPr>
          <a:xfrm>
            <a:off x="367014" y="3629187"/>
            <a:ext cx="11457972" cy="2239967"/>
          </a:xfrm>
          <a:prstGeom prst="rect">
            <a:avLst/>
          </a:prstGeom>
        </p:spPr>
      </p:pic>
      <p:sp>
        <p:nvSpPr>
          <p:cNvPr id="7" name="Content Placeholder 2">
            <a:extLst>
              <a:ext uri="{FF2B5EF4-FFF2-40B4-BE49-F238E27FC236}">
                <a16:creationId xmlns:a16="http://schemas.microsoft.com/office/drawing/2014/main" id="{82D35457-E632-4E9F-99DA-8741B7D139BC}"/>
              </a:ext>
            </a:extLst>
          </p:cNvPr>
          <p:cNvSpPr txBox="1">
            <a:spLocks/>
          </p:cNvSpPr>
          <p:nvPr/>
        </p:nvSpPr>
        <p:spPr>
          <a:xfrm>
            <a:off x="995681" y="1523206"/>
            <a:ext cx="10289930" cy="113871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with heavy payloads the successful landing or positive landing rate are more for </a:t>
            </a:r>
            <a:r>
              <a:rPr lang="en-US" sz="2400" dirty="0" err="1">
                <a:solidFill>
                  <a:schemeClr val="accent3">
                    <a:lumMod val="25000"/>
                  </a:schemeClr>
                </a:solidFill>
                <a:latin typeface="Abadi" panose="020B0604020104020204" pitchFamily="34" charset="0"/>
              </a:rPr>
              <a:t>Polar,LEO</a:t>
            </a:r>
            <a:r>
              <a:rPr lang="en-US" sz="24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D252858B-631A-4E2A-AB91-EC3A7659F3F1}"/>
              </a:ext>
            </a:extLst>
          </p:cNvPr>
          <p:cNvPicPr>
            <a:picLocks noChangeAspect="1"/>
          </p:cNvPicPr>
          <p:nvPr/>
        </p:nvPicPr>
        <p:blipFill>
          <a:blip r:embed="rId3"/>
          <a:stretch>
            <a:fillRect/>
          </a:stretch>
        </p:blipFill>
        <p:spPr>
          <a:xfrm>
            <a:off x="254000" y="3429000"/>
            <a:ext cx="11684000" cy="2374146"/>
          </a:xfrm>
          <a:prstGeom prst="rect">
            <a:avLst/>
          </a:prstGeom>
        </p:spPr>
      </p:pic>
      <p:sp>
        <p:nvSpPr>
          <p:cNvPr id="7" name="Content Placeholder 2">
            <a:extLst>
              <a:ext uri="{FF2B5EF4-FFF2-40B4-BE49-F238E27FC236}">
                <a16:creationId xmlns:a16="http://schemas.microsoft.com/office/drawing/2014/main" id="{227B9F62-9AE1-495C-ACA5-1A1B79153F0B}"/>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the success rate since 2013 kept increasing till 2020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25408"/>
            <a:ext cx="7215750" cy="186245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 in the space missions were retrieved with a SQL query to get these unique values, where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is selected and a function named DISTINCT is applied to that column to return only unique values.</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0951755-4AA4-4479-BDBA-6B8DE3EC5E59}"/>
              </a:ext>
            </a:extLst>
          </p:cNvPr>
          <p:cNvPicPr>
            <a:picLocks noChangeAspect="1"/>
          </p:cNvPicPr>
          <p:nvPr/>
        </p:nvPicPr>
        <p:blipFill>
          <a:blip r:embed="rId3"/>
          <a:stretch>
            <a:fillRect/>
          </a:stretch>
        </p:blipFill>
        <p:spPr>
          <a:xfrm>
            <a:off x="8575040" y="2191268"/>
            <a:ext cx="2031999" cy="30963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734185"/>
            <a:ext cx="9745589" cy="21469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is used to retrieve all columns from SQL database and filter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where the names begin with CCA by applying LIKE ‘CCA%’.</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626D891-6F95-47D7-819A-A6EAADDA5859}"/>
              </a:ext>
            </a:extLst>
          </p:cNvPr>
          <p:cNvPicPr>
            <a:picLocks noChangeAspect="1"/>
          </p:cNvPicPr>
          <p:nvPr/>
        </p:nvPicPr>
        <p:blipFill>
          <a:blip r:embed="rId3"/>
          <a:stretch>
            <a:fillRect/>
          </a:stretch>
        </p:blipFill>
        <p:spPr>
          <a:xfrm>
            <a:off x="1879600" y="4186384"/>
            <a:ext cx="8432800" cy="23631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3225"/>
            <a:ext cx="9745589" cy="1974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SUM function to sum all values from the column PAYLOAD_MASS__KG_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FROM SPACEXTBL WHERE Customer="NASA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F0D76FF-5CDF-473D-9A84-E62C99D7686C}"/>
              </a:ext>
            </a:extLst>
          </p:cNvPr>
          <p:cNvPicPr>
            <a:picLocks noChangeAspect="1"/>
          </p:cNvPicPr>
          <p:nvPr/>
        </p:nvPicPr>
        <p:blipFill>
          <a:blip r:embed="rId3"/>
          <a:stretch>
            <a:fillRect/>
          </a:stretch>
        </p:blipFill>
        <p:spPr>
          <a:xfrm>
            <a:off x="3686051" y="4003040"/>
            <a:ext cx="4178227" cy="11064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376112C0-5A96-4334-8BED-9018A99E4DEE}"/>
              </a:ext>
            </a:extLst>
          </p:cNvPr>
          <p:cNvSpPr txBox="1">
            <a:spLocks/>
          </p:cNvSpPr>
          <p:nvPr/>
        </p:nvSpPr>
        <p:spPr>
          <a:xfrm>
            <a:off x="1155016" y="1724025"/>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AVG function to calculate de average of all values from the column PAYLOAD_MASS__KG_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has the characters F9 v.1.1.</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p:txBody>
      </p:sp>
      <p:pic>
        <p:nvPicPr>
          <p:cNvPr id="7" name="Imagen 6">
            <a:extLst>
              <a:ext uri="{FF2B5EF4-FFF2-40B4-BE49-F238E27FC236}">
                <a16:creationId xmlns:a16="http://schemas.microsoft.com/office/drawing/2014/main" id="{04567A9D-F6E5-49C1-AA6E-63F9ED6F790D}"/>
              </a:ext>
            </a:extLst>
          </p:cNvPr>
          <p:cNvPicPr>
            <a:picLocks noChangeAspect="1"/>
          </p:cNvPicPr>
          <p:nvPr/>
        </p:nvPicPr>
        <p:blipFill>
          <a:blip r:embed="rId3"/>
          <a:stretch>
            <a:fillRect/>
          </a:stretch>
        </p:blipFill>
        <p:spPr>
          <a:xfrm>
            <a:off x="3707904" y="4537766"/>
            <a:ext cx="4776192" cy="13884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43D5B26D-473C-46D3-AF6F-28FB0C353B75}"/>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MIN function to calculate de minimum vale from the column Date (first date) where Outcome =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FROM SPACEXTBL WHERE "Landing _Outcome"="Success (ground pad)"</a:t>
            </a:r>
          </a:p>
        </p:txBody>
      </p:sp>
      <p:pic>
        <p:nvPicPr>
          <p:cNvPr id="7" name="Imagen 6">
            <a:extLst>
              <a:ext uri="{FF2B5EF4-FFF2-40B4-BE49-F238E27FC236}">
                <a16:creationId xmlns:a16="http://schemas.microsoft.com/office/drawing/2014/main" id="{F783E1E5-F4E1-4765-950A-5A780D4DA260}"/>
              </a:ext>
            </a:extLst>
          </p:cNvPr>
          <p:cNvPicPr>
            <a:picLocks noChangeAspect="1"/>
          </p:cNvPicPr>
          <p:nvPr/>
        </p:nvPicPr>
        <p:blipFill>
          <a:blip r:embed="rId3"/>
          <a:stretch>
            <a:fillRect/>
          </a:stretch>
        </p:blipFill>
        <p:spPr>
          <a:xfrm>
            <a:off x="4773276" y="4051356"/>
            <a:ext cx="2645448" cy="15589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Content Placeholder 4">
            <a:extLst>
              <a:ext uri="{FF2B5EF4-FFF2-40B4-BE49-F238E27FC236}">
                <a16:creationId xmlns:a16="http://schemas.microsoft.com/office/drawing/2014/main" id="{CB440AC2-28AE-4E21-BBE5-FC2781C9FA35}"/>
              </a:ext>
            </a:extLst>
          </p:cNvPr>
          <p:cNvSpPr txBox="1">
            <a:spLocks/>
          </p:cNvSpPr>
          <p:nvPr/>
        </p:nvSpPr>
        <p:spPr>
          <a:xfrm>
            <a:off x="1223205" y="1582420"/>
            <a:ext cx="9745589" cy="1974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DISTINCT function retrieve unique values from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with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=Success and Payload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"Landing _Outcome"="Success (drone ship)" AND "PAYLOAD_MASS__KG_"&gt;4000 AND "PAYLOAD_MASS__KG_"&lt;6000</a:t>
            </a:r>
          </a:p>
        </p:txBody>
      </p:sp>
      <p:pic>
        <p:nvPicPr>
          <p:cNvPr id="3" name="Imagen 2">
            <a:extLst>
              <a:ext uri="{FF2B5EF4-FFF2-40B4-BE49-F238E27FC236}">
                <a16:creationId xmlns:a16="http://schemas.microsoft.com/office/drawing/2014/main" id="{5AE15BB8-100E-4445-B5F9-026A8FF1F56C}"/>
              </a:ext>
            </a:extLst>
          </p:cNvPr>
          <p:cNvPicPr>
            <a:picLocks noChangeAspect="1"/>
          </p:cNvPicPr>
          <p:nvPr/>
        </p:nvPicPr>
        <p:blipFill>
          <a:blip r:embed="rId3"/>
          <a:stretch>
            <a:fillRect/>
          </a:stretch>
        </p:blipFill>
        <p:spPr>
          <a:xfrm>
            <a:off x="5562917" y="3758882"/>
            <a:ext cx="1910666" cy="22666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28BBB28D-B1C6-4806-9FB2-06A74BB2DC56}"/>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the Mission outcome column and adds a column where it fills with the count of each case of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total_outcomes</a:t>
            </a:r>
            <a:r>
              <a:rPr lang="en-US" sz="2200" dirty="0">
                <a:solidFill>
                  <a:schemeClr val="accent3">
                    <a:lumMod val="25000"/>
                  </a:schemeClr>
                </a:solidFill>
                <a:latin typeface="Abadi" panose="020B0604020104020204" pitchFamily="34" charset="0"/>
              </a:rPr>
              <a:t> FROM SPACEXTBL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pic>
        <p:nvPicPr>
          <p:cNvPr id="7" name="Imagen 6">
            <a:extLst>
              <a:ext uri="{FF2B5EF4-FFF2-40B4-BE49-F238E27FC236}">
                <a16:creationId xmlns:a16="http://schemas.microsoft.com/office/drawing/2014/main" id="{F518292B-5C35-44C5-871E-537D69AAF966}"/>
              </a:ext>
            </a:extLst>
          </p:cNvPr>
          <p:cNvPicPr>
            <a:picLocks noChangeAspect="1"/>
          </p:cNvPicPr>
          <p:nvPr/>
        </p:nvPicPr>
        <p:blipFill>
          <a:blip r:embed="rId3"/>
          <a:stretch>
            <a:fillRect/>
          </a:stretch>
        </p:blipFill>
        <p:spPr>
          <a:xfrm>
            <a:off x="3752963" y="3785869"/>
            <a:ext cx="4686073" cy="23311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1425ABBE-03AF-4470-ACE0-C26DB952263A}"/>
              </a:ext>
            </a:extLst>
          </p:cNvPr>
          <p:cNvSpPr txBox="1">
            <a:spLocks/>
          </p:cNvSpPr>
          <p:nvPr/>
        </p:nvSpPr>
        <p:spPr>
          <a:xfrm>
            <a:off x="1394143" y="2973128"/>
            <a:ext cx="6660955" cy="197421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unique values from Booster Version column and then uses a sub-query to select the max Payload Mass. (The table is very long, so a portion of it was included).</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DISTINCT"Booster_Version</a:t>
            </a:r>
            <a:r>
              <a:rPr lang="en-US" sz="2200" dirty="0">
                <a:solidFill>
                  <a:schemeClr val="accent3">
                    <a:lumMod val="25000"/>
                  </a:schemeClr>
                </a:solidFill>
                <a:latin typeface="Abadi" panose="020B0604020104020204" pitchFamily="34" charset="0"/>
              </a:rPr>
              <a:t>" FROM SPACEXTBL where (select MAX(PAYLOAD_MASS__KG_) from SPACEXTBL)</a:t>
            </a:r>
          </a:p>
        </p:txBody>
      </p:sp>
      <p:pic>
        <p:nvPicPr>
          <p:cNvPr id="7" name="Imagen 6">
            <a:extLst>
              <a:ext uri="{FF2B5EF4-FFF2-40B4-BE49-F238E27FC236}">
                <a16:creationId xmlns:a16="http://schemas.microsoft.com/office/drawing/2014/main" id="{71EA2024-B614-4A31-9B1D-730FC317ADDF}"/>
              </a:ext>
            </a:extLst>
          </p:cNvPr>
          <p:cNvPicPr>
            <a:picLocks noChangeAspect="1"/>
          </p:cNvPicPr>
          <p:nvPr/>
        </p:nvPicPr>
        <p:blipFill>
          <a:blip r:embed="rId3"/>
          <a:stretch>
            <a:fillRect/>
          </a:stretch>
        </p:blipFill>
        <p:spPr>
          <a:xfrm>
            <a:off x="9054782" y="1493261"/>
            <a:ext cx="1743075" cy="49339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B34F1B7A-882A-4B66-A4AD-26D62BEB5576}"/>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a CASE function to translate number-type month date into letter-type month date, and filter: 2015 year failure launches, their </a:t>
            </a:r>
            <a:r>
              <a:rPr lang="en-US" sz="2200" dirty="0" err="1">
                <a:solidFill>
                  <a:schemeClr val="accent3">
                    <a:lumMod val="25000"/>
                  </a:schemeClr>
                </a:solidFill>
                <a:latin typeface="Abadi" panose="020B0604020104020204" pitchFamily="34" charset="0"/>
              </a:rPr>
              <a:t>bosster</a:t>
            </a:r>
            <a:r>
              <a:rPr lang="en-US" sz="2200" dirty="0">
                <a:solidFill>
                  <a:schemeClr val="accent3">
                    <a:lumMod val="25000"/>
                  </a:schemeClr>
                </a:solidFill>
                <a:latin typeface="Abadi" panose="020B0604020104020204" pitchFamily="34" charset="0"/>
              </a:rPr>
              <a:t> version and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pic>
        <p:nvPicPr>
          <p:cNvPr id="7" name="Imagen 6">
            <a:extLst>
              <a:ext uri="{FF2B5EF4-FFF2-40B4-BE49-F238E27FC236}">
                <a16:creationId xmlns:a16="http://schemas.microsoft.com/office/drawing/2014/main" id="{1986F8EC-2AB6-4AE4-986E-B679FF4A5A9E}"/>
              </a:ext>
            </a:extLst>
          </p:cNvPr>
          <p:cNvPicPr>
            <a:picLocks noChangeAspect="1"/>
          </p:cNvPicPr>
          <p:nvPr/>
        </p:nvPicPr>
        <p:blipFill>
          <a:blip r:embed="rId3"/>
          <a:stretch>
            <a:fillRect/>
          </a:stretch>
        </p:blipFill>
        <p:spPr>
          <a:xfrm>
            <a:off x="182880" y="3556635"/>
            <a:ext cx="6319520" cy="2789475"/>
          </a:xfrm>
          <a:prstGeom prst="rect">
            <a:avLst/>
          </a:prstGeom>
        </p:spPr>
      </p:pic>
      <p:pic>
        <p:nvPicPr>
          <p:cNvPr id="9" name="Imagen 8">
            <a:extLst>
              <a:ext uri="{FF2B5EF4-FFF2-40B4-BE49-F238E27FC236}">
                <a16:creationId xmlns:a16="http://schemas.microsoft.com/office/drawing/2014/main" id="{0A7EFE5F-7DE1-4BE4-8969-C5BF63FD8E85}"/>
              </a:ext>
            </a:extLst>
          </p:cNvPr>
          <p:cNvPicPr>
            <a:picLocks noChangeAspect="1"/>
          </p:cNvPicPr>
          <p:nvPr/>
        </p:nvPicPr>
        <p:blipFill>
          <a:blip r:embed="rId4"/>
          <a:stretch>
            <a:fillRect/>
          </a:stretch>
        </p:blipFill>
        <p:spPr>
          <a:xfrm>
            <a:off x="6798945" y="4252595"/>
            <a:ext cx="5210175" cy="1238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F40AD82A-111F-4052-ACE6-DB98DBF8F860}"/>
              </a:ext>
            </a:extLst>
          </p:cNvPr>
          <p:cNvSpPr txBox="1">
            <a:spLocks/>
          </p:cNvSpPr>
          <p:nvPr/>
        </p:nvSpPr>
        <p:spPr>
          <a:xfrm>
            <a:off x="1223205" y="1582420"/>
            <a:ext cx="9745589" cy="197421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counts the cases for the specified date range, groups it by </a:t>
            </a:r>
            <a:r>
              <a:rPr lang="en-US" sz="2200" dirty="0" err="1">
                <a:solidFill>
                  <a:schemeClr val="accent3">
                    <a:lumMod val="25000"/>
                  </a:schemeClr>
                </a:solidFill>
                <a:latin typeface="Abadi" panose="020B0604020104020204" pitchFamily="34" charset="0"/>
              </a:rPr>
              <a:t>Landing_Otume</a:t>
            </a:r>
            <a:r>
              <a:rPr lang="en-US" sz="2200" dirty="0">
                <a:solidFill>
                  <a:schemeClr val="accent3">
                    <a:lumMod val="25000"/>
                  </a:schemeClr>
                </a:solidFill>
                <a:latin typeface="Abadi" panose="020B0604020104020204" pitchFamily="34" charset="0"/>
              </a:rPr>
              <a:t> case and orders it by what was counted. </a:t>
            </a:r>
          </a:p>
          <a:p>
            <a:pPr>
              <a:lnSpc>
                <a:spcPct val="100000"/>
              </a:lnSpc>
              <a:spcBef>
                <a:spcPts val="1400"/>
              </a:spcBef>
            </a:pP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"Landing _Outcome", COUNT(*) as 'Quantity' FROM SPACEXTBL WHERE 	DATE BETWEEN '04-06-2010' AND '20-03-2017' GROUP BY "Landing _Outcome" 	ORDER BY "Quantity"</a:t>
            </a:r>
          </a:p>
        </p:txBody>
      </p:sp>
      <p:pic>
        <p:nvPicPr>
          <p:cNvPr id="7" name="Imagen 6">
            <a:extLst>
              <a:ext uri="{FF2B5EF4-FFF2-40B4-BE49-F238E27FC236}">
                <a16:creationId xmlns:a16="http://schemas.microsoft.com/office/drawing/2014/main" id="{AA076A49-DFFC-4F03-AC6D-AAB50CCA5A8E}"/>
              </a:ext>
            </a:extLst>
          </p:cNvPr>
          <p:cNvPicPr>
            <a:picLocks noChangeAspect="1"/>
          </p:cNvPicPr>
          <p:nvPr/>
        </p:nvPicPr>
        <p:blipFill rotWithShape="1">
          <a:blip r:embed="rId3"/>
          <a:srcRect r="7129"/>
          <a:stretch/>
        </p:blipFill>
        <p:spPr>
          <a:xfrm>
            <a:off x="4902749" y="3556635"/>
            <a:ext cx="2250123" cy="31019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03680"/>
            <a:ext cx="6793383" cy="4632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a:t>
            </a:r>
          </a:p>
          <a:p>
            <a:pPr lvl="1">
              <a:spcBef>
                <a:spcPts val="1400"/>
              </a:spcBef>
            </a:pPr>
            <a:r>
              <a:rPr lang="en-US" sz="1800" dirty="0">
                <a:solidFill>
                  <a:schemeClr val="accent3">
                    <a:lumMod val="25000"/>
                  </a:schemeClr>
                </a:solidFill>
                <a:latin typeface="Abadi" panose="020B0604020104020204" pitchFamily="34" charset="0"/>
              </a:rPr>
              <a:t>Perhaps the most successful is </a:t>
            </a:r>
            <a:r>
              <a:rPr lang="en-US" sz="1800" b="1" dirty="0">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t>
            </a:r>
          </a:p>
          <a:p>
            <a:pPr lvl="2">
              <a:spcBef>
                <a:spcPts val="1400"/>
              </a:spcBef>
            </a:pPr>
            <a:r>
              <a:rPr lang="en-US" sz="1800" dirty="0">
                <a:solidFill>
                  <a:schemeClr val="accent3">
                    <a:lumMod val="25000"/>
                  </a:schemeClr>
                </a:solidFill>
                <a:latin typeface="Abadi" panose="020B0604020104020204" pitchFamily="34" charset="0"/>
              </a:rPr>
              <a:t>SpaceX’s accomplishments: Sending spacecraft to the International Space Station. </a:t>
            </a:r>
          </a:p>
          <a:p>
            <a:pPr lvl="2">
              <a:spcBef>
                <a:spcPts val="1400"/>
              </a:spcBef>
            </a:pPr>
            <a:r>
              <a:rPr lang="en-US" sz="1800" dirty="0">
                <a:solidFill>
                  <a:schemeClr val="accent3">
                    <a:lumMod val="25000"/>
                  </a:schemeClr>
                </a:solidFill>
                <a:latin typeface="Abadi" panose="020B0604020104020204" pitchFamily="34" charset="0"/>
              </a:rPr>
              <a:t>Differentiation: rocket launches are relatively inexpensive (reuse the first stage). SpaceX advertises Falcon 9 rocket launches cost 62 million dollars; other providers cost upwards of 165 million dollars each. Therefore, if we can determine if the first stage will land, we can determine the cost of a launch. Spaces X’s Falcon 9 launch like regular rockets</a:t>
            </a:r>
          </a:p>
        </p:txBody>
      </p:sp>
      <p:pic>
        <p:nvPicPr>
          <p:cNvPr id="3" name="Imagen 2">
            <a:extLst>
              <a:ext uri="{FF2B5EF4-FFF2-40B4-BE49-F238E27FC236}">
                <a16:creationId xmlns:a16="http://schemas.microsoft.com/office/drawing/2014/main" id="{598561A9-728D-4DB0-AAF8-B64BC936A7F3}"/>
              </a:ext>
            </a:extLst>
          </p:cNvPr>
          <p:cNvPicPr>
            <a:picLocks noChangeAspect="1"/>
          </p:cNvPicPr>
          <p:nvPr/>
        </p:nvPicPr>
        <p:blipFill>
          <a:blip r:embed="rId3"/>
          <a:stretch>
            <a:fillRect/>
          </a:stretch>
        </p:blipFill>
        <p:spPr>
          <a:xfrm>
            <a:off x="7723583" y="1863477"/>
            <a:ext cx="1982378" cy="1166585"/>
          </a:xfrm>
          <a:prstGeom prst="rect">
            <a:avLst/>
          </a:prstGeom>
        </p:spPr>
      </p:pic>
      <p:pic>
        <p:nvPicPr>
          <p:cNvPr id="7" name="Imagen 6">
            <a:extLst>
              <a:ext uri="{FF2B5EF4-FFF2-40B4-BE49-F238E27FC236}">
                <a16:creationId xmlns:a16="http://schemas.microsoft.com/office/drawing/2014/main" id="{1B025736-B839-49D7-ACB7-187072FE00CA}"/>
              </a:ext>
            </a:extLst>
          </p:cNvPr>
          <p:cNvPicPr>
            <a:picLocks noChangeAspect="1"/>
          </p:cNvPicPr>
          <p:nvPr/>
        </p:nvPicPr>
        <p:blipFill>
          <a:blip r:embed="rId4"/>
          <a:stretch>
            <a:fillRect/>
          </a:stretch>
        </p:blipFill>
        <p:spPr>
          <a:xfrm>
            <a:off x="8754158" y="3362717"/>
            <a:ext cx="2314575" cy="1561641"/>
          </a:xfrm>
          <a:prstGeom prst="rect">
            <a:avLst/>
          </a:prstGeom>
        </p:spPr>
      </p:pic>
      <p:pic>
        <p:nvPicPr>
          <p:cNvPr id="9" name="Imagen 8">
            <a:extLst>
              <a:ext uri="{FF2B5EF4-FFF2-40B4-BE49-F238E27FC236}">
                <a16:creationId xmlns:a16="http://schemas.microsoft.com/office/drawing/2014/main" id="{C3DEC529-69DB-4138-AAB4-ECF782526902}"/>
              </a:ext>
            </a:extLst>
          </p:cNvPr>
          <p:cNvPicPr>
            <a:picLocks noChangeAspect="1"/>
          </p:cNvPicPr>
          <p:nvPr/>
        </p:nvPicPr>
        <p:blipFill>
          <a:blip r:embed="rId5"/>
          <a:stretch>
            <a:fillRect/>
          </a:stretch>
        </p:blipFill>
        <p:spPr>
          <a:xfrm>
            <a:off x="7680435" y="5120713"/>
            <a:ext cx="3130754" cy="1561641"/>
          </a:xfrm>
          <a:prstGeom prst="rect">
            <a:avLst/>
          </a:prstGeom>
        </p:spPr>
      </p:pic>
      <p:pic>
        <p:nvPicPr>
          <p:cNvPr id="11" name="Imagen 10">
            <a:extLst>
              <a:ext uri="{FF2B5EF4-FFF2-40B4-BE49-F238E27FC236}">
                <a16:creationId xmlns:a16="http://schemas.microsoft.com/office/drawing/2014/main" id="{71830931-161A-470C-9F99-69FD08A37DB1}"/>
              </a:ext>
            </a:extLst>
          </p:cNvPr>
          <p:cNvPicPr>
            <a:picLocks noChangeAspect="1"/>
          </p:cNvPicPr>
          <p:nvPr/>
        </p:nvPicPr>
        <p:blipFill rotWithShape="1">
          <a:blip r:embed="rId6"/>
          <a:srcRect t="3720"/>
          <a:stretch/>
        </p:blipFill>
        <p:spPr>
          <a:xfrm>
            <a:off x="9911446" y="1391921"/>
            <a:ext cx="2079857" cy="1916166"/>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following screenshot of the map, a first layer of circles and markers were added to it. This is important in order to detect how close each launch site is from each other.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and circles.</a:t>
            </a:r>
          </a:p>
        </p:txBody>
      </p:sp>
      <p:pic>
        <p:nvPicPr>
          <p:cNvPr id="6" name="Imagen 5">
            <a:extLst>
              <a:ext uri="{FF2B5EF4-FFF2-40B4-BE49-F238E27FC236}">
                <a16:creationId xmlns:a16="http://schemas.microsoft.com/office/drawing/2014/main" id="{BC2FA2CD-5A2F-4399-BABC-97B614BA4ED0}"/>
              </a:ext>
            </a:extLst>
          </p:cNvPr>
          <p:cNvPicPr>
            <a:picLocks noChangeAspect="1"/>
          </p:cNvPicPr>
          <p:nvPr/>
        </p:nvPicPr>
        <p:blipFill>
          <a:blip r:embed="rId3"/>
          <a:stretch>
            <a:fillRect/>
          </a:stretch>
        </p:blipFill>
        <p:spPr>
          <a:xfrm>
            <a:off x="1579881" y="3312677"/>
            <a:ext cx="8506491" cy="32310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following screenshot of the map, an additional layer was added to display the quantity of successful launch outcomes. This is important in order to detect areas were successful outcomes were positive.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circles with success outcome.</a:t>
            </a:r>
          </a:p>
        </p:txBody>
      </p:sp>
      <p:pic>
        <p:nvPicPr>
          <p:cNvPr id="7" name="Imagen 6">
            <a:extLst>
              <a:ext uri="{FF2B5EF4-FFF2-40B4-BE49-F238E27FC236}">
                <a16:creationId xmlns:a16="http://schemas.microsoft.com/office/drawing/2014/main" id="{1895196D-D7B6-45DD-8222-ED4CED2B3C88}"/>
              </a:ext>
            </a:extLst>
          </p:cNvPr>
          <p:cNvPicPr>
            <a:picLocks noChangeAspect="1"/>
          </p:cNvPicPr>
          <p:nvPr/>
        </p:nvPicPr>
        <p:blipFill>
          <a:blip r:embed="rId3"/>
          <a:stretch>
            <a:fillRect/>
          </a:stretch>
        </p:blipFill>
        <p:spPr>
          <a:xfrm>
            <a:off x="199798" y="3254954"/>
            <a:ext cx="7063812" cy="2838270"/>
          </a:xfrm>
          <a:prstGeom prst="rect">
            <a:avLst/>
          </a:prstGeom>
        </p:spPr>
      </p:pic>
      <p:pic>
        <p:nvPicPr>
          <p:cNvPr id="9" name="Imagen 8">
            <a:extLst>
              <a:ext uri="{FF2B5EF4-FFF2-40B4-BE49-F238E27FC236}">
                <a16:creationId xmlns:a16="http://schemas.microsoft.com/office/drawing/2014/main" id="{0C5AA81C-104E-4859-AC85-F084C2E20078}"/>
              </a:ext>
            </a:extLst>
          </p:cNvPr>
          <p:cNvPicPr>
            <a:picLocks noChangeAspect="1"/>
          </p:cNvPicPr>
          <p:nvPr/>
        </p:nvPicPr>
        <p:blipFill>
          <a:blip r:embed="rId4"/>
          <a:stretch>
            <a:fillRect/>
          </a:stretch>
        </p:blipFill>
        <p:spPr>
          <a:xfrm>
            <a:off x="7434796" y="3393929"/>
            <a:ext cx="4418113" cy="2560320"/>
          </a:xfrm>
          <a:prstGeom prst="rect">
            <a:avLst/>
          </a:prstGeom>
        </p:spPr>
      </p:pic>
    </p:spTree>
    <p:extLst>
      <p:ext uri="{BB962C8B-B14F-4D97-AF65-F5344CB8AC3E}">
        <p14:creationId xmlns:p14="http://schemas.microsoft.com/office/powerpoint/2010/main" val="327219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is the same as the one in the previous slide but it has a functionality that it indicates the coordinates as you move the mouse over the map for giving the instantaneous coordinate ion a specific point if the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circles with success outcome and coordinates.</a:t>
            </a:r>
          </a:p>
        </p:txBody>
      </p:sp>
      <p:pic>
        <p:nvPicPr>
          <p:cNvPr id="4" name="Imagen 3">
            <a:extLst>
              <a:ext uri="{FF2B5EF4-FFF2-40B4-BE49-F238E27FC236}">
                <a16:creationId xmlns:a16="http://schemas.microsoft.com/office/drawing/2014/main" id="{C852E1A6-E611-4BA3-979B-80AC8D485E1C}"/>
              </a:ext>
            </a:extLst>
          </p:cNvPr>
          <p:cNvPicPr>
            <a:picLocks noChangeAspect="1"/>
          </p:cNvPicPr>
          <p:nvPr/>
        </p:nvPicPr>
        <p:blipFill>
          <a:blip r:embed="rId3"/>
          <a:stretch>
            <a:fillRect/>
          </a:stretch>
        </p:blipFill>
        <p:spPr>
          <a:xfrm>
            <a:off x="2664851" y="3273855"/>
            <a:ext cx="6725920" cy="29031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792070" cy="157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last map has all the functionalities from previous maps but lines with distances are drawn over it that show how long a line is from one point to another to gain insightful information whether if a launch site is close to a road, railroad, shore line, etc.</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distance lines</a:t>
            </a:r>
          </a:p>
        </p:txBody>
      </p:sp>
      <p:pic>
        <p:nvPicPr>
          <p:cNvPr id="4" name="Imagen 3">
            <a:extLst>
              <a:ext uri="{FF2B5EF4-FFF2-40B4-BE49-F238E27FC236}">
                <a16:creationId xmlns:a16="http://schemas.microsoft.com/office/drawing/2014/main" id="{FFCC7C6D-D6E8-4E7F-86DA-D528AB6645DA}"/>
              </a:ext>
            </a:extLst>
          </p:cNvPr>
          <p:cNvPicPr>
            <a:picLocks noChangeAspect="1"/>
          </p:cNvPicPr>
          <p:nvPr/>
        </p:nvPicPr>
        <p:blipFill>
          <a:blip r:embed="rId3"/>
          <a:stretch>
            <a:fillRect/>
          </a:stretch>
        </p:blipFill>
        <p:spPr>
          <a:xfrm>
            <a:off x="2696405" y="2794700"/>
            <a:ext cx="6939280" cy="36975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for all sites</a:t>
            </a:r>
          </a:p>
        </p:txBody>
      </p:sp>
      <p:pic>
        <p:nvPicPr>
          <p:cNvPr id="4" name="Imagen 3" descr="Gráfico, Gráfico circular&#10;&#10;Descripción generada automáticamente">
            <a:extLst>
              <a:ext uri="{FF2B5EF4-FFF2-40B4-BE49-F238E27FC236}">
                <a16:creationId xmlns:a16="http://schemas.microsoft.com/office/drawing/2014/main" id="{D1D3998C-CFFD-4BE0-B94E-9F81C982B053}"/>
              </a:ext>
            </a:extLst>
          </p:cNvPr>
          <p:cNvPicPr>
            <a:picLocks noChangeAspect="1"/>
          </p:cNvPicPr>
          <p:nvPr/>
        </p:nvPicPr>
        <p:blipFill>
          <a:blip r:embed="rId3"/>
          <a:stretch>
            <a:fillRect/>
          </a:stretch>
        </p:blipFill>
        <p:spPr>
          <a:xfrm>
            <a:off x="453194" y="3677915"/>
            <a:ext cx="11285611" cy="2111996"/>
          </a:xfrm>
          <a:prstGeom prst="rect">
            <a:avLst/>
          </a:prstGeom>
        </p:spPr>
      </p:pic>
      <p:sp>
        <p:nvSpPr>
          <p:cNvPr id="7" name="Content Placeholder 4">
            <a:extLst>
              <a:ext uri="{FF2B5EF4-FFF2-40B4-BE49-F238E27FC236}">
                <a16:creationId xmlns:a16="http://schemas.microsoft.com/office/drawing/2014/main" id="{4D7E99E3-6572-4A45-83F8-5171159C3818}"/>
              </a:ext>
            </a:extLst>
          </p:cNvPr>
          <p:cNvSpPr txBox="1">
            <a:spLocks/>
          </p:cNvSpPr>
          <p:nvPr/>
        </p:nvSpPr>
        <p:spPr>
          <a:xfrm>
            <a:off x="770010" y="1690689"/>
            <a:ext cx="10792070" cy="15706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pie chart clearly shows which site has the highest and lowest success rates, indicating their percentages.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Imagen 3" descr="Texto&#10;&#10;Descripción generada automáticamente con confianza media">
            <a:extLst>
              <a:ext uri="{FF2B5EF4-FFF2-40B4-BE49-F238E27FC236}">
                <a16:creationId xmlns:a16="http://schemas.microsoft.com/office/drawing/2014/main" id="{22310171-94CE-48BA-98A2-C88D5222D18C}"/>
              </a:ext>
            </a:extLst>
          </p:cNvPr>
          <p:cNvPicPr>
            <a:picLocks noChangeAspect="1"/>
          </p:cNvPicPr>
          <p:nvPr/>
        </p:nvPicPr>
        <p:blipFill>
          <a:blip r:embed="rId3"/>
          <a:stretch>
            <a:fillRect/>
          </a:stretch>
        </p:blipFill>
        <p:spPr>
          <a:xfrm>
            <a:off x="629920" y="3261361"/>
            <a:ext cx="11293818" cy="2387599"/>
          </a:xfrm>
          <a:prstGeom prst="rect">
            <a:avLst/>
          </a:prstGeom>
        </p:spPr>
      </p:pic>
      <p:sp>
        <p:nvSpPr>
          <p:cNvPr id="7" name="Content Placeholder 4">
            <a:extLst>
              <a:ext uri="{FF2B5EF4-FFF2-40B4-BE49-F238E27FC236}">
                <a16:creationId xmlns:a16="http://schemas.microsoft.com/office/drawing/2014/main" id="{A4D60478-BFE6-4E08-A85B-A30C431469CD}"/>
              </a:ext>
            </a:extLst>
          </p:cNvPr>
          <p:cNvSpPr txBox="1">
            <a:spLocks/>
          </p:cNvSpPr>
          <p:nvPr/>
        </p:nvSpPr>
        <p:spPr>
          <a:xfrm>
            <a:off x="770010" y="1690689"/>
            <a:ext cx="10792070" cy="15706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scatter plot shows the correlation between Payload mass and launch outcome. The range slider is very useful because it can filter the payload mass range for a desired one and get instant insightful information.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721613"/>
            <a:ext cx="5325989" cy="196156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By comparing the accuracy of each model, we found out that the tree classification technique is the most suitable one, even though the others are not far from it.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3D13225-1431-4803-B85A-F5E475EA747E}"/>
              </a:ext>
            </a:extLst>
          </p:cNvPr>
          <p:cNvPicPr>
            <a:picLocks noChangeAspect="1"/>
          </p:cNvPicPr>
          <p:nvPr/>
        </p:nvPicPr>
        <p:blipFill>
          <a:blip r:embed="rId3"/>
          <a:stretch>
            <a:fillRect/>
          </a:stretch>
        </p:blipFill>
        <p:spPr>
          <a:xfrm>
            <a:off x="6781049" y="1877753"/>
            <a:ext cx="4640941" cy="36492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163921"/>
            <a:ext cx="6793383" cy="2895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Study will be based on another company called “</a:t>
            </a:r>
            <a:r>
              <a:rPr lang="en-US" sz="2400" dirty="0" err="1">
                <a:solidFill>
                  <a:schemeClr val="accent3">
                    <a:lumMod val="25000"/>
                  </a:schemeClr>
                </a:solidFill>
                <a:latin typeface="Abadi" panose="020B0604020104020204" pitchFamily="34" charset="0"/>
              </a:rPr>
              <a:t>SpaceY</a:t>
            </a:r>
            <a:r>
              <a:rPr lang="en-US" sz="2400" dirty="0">
                <a:solidFill>
                  <a:schemeClr val="accent3">
                    <a:lumMod val="25000"/>
                  </a:schemeClr>
                </a:solidFill>
                <a:latin typeface="Abadi" panose="020B0604020104020204" pitchFamily="34" charset="0"/>
              </a:rPr>
              <a:t>” and below are the problems to find answers to:</a:t>
            </a:r>
          </a:p>
          <a:p>
            <a:pPr lvl="1">
              <a:spcBef>
                <a:spcPts val="1400"/>
              </a:spcBef>
            </a:pPr>
            <a:r>
              <a:rPr lang="en-US" dirty="0">
                <a:solidFill>
                  <a:schemeClr val="accent3">
                    <a:lumMod val="25000"/>
                  </a:schemeClr>
                </a:solidFill>
                <a:latin typeface="Abadi" panose="020B0604020104020204" pitchFamily="34" charset="0"/>
              </a:rPr>
              <a:t>Determine the price of each lunch. </a:t>
            </a:r>
          </a:p>
          <a:p>
            <a:pPr lvl="1">
              <a:spcBef>
                <a:spcPts val="1400"/>
              </a:spcBef>
            </a:pPr>
            <a:r>
              <a:rPr lang="en-US" dirty="0">
                <a:solidFill>
                  <a:schemeClr val="accent3">
                    <a:lumMod val="25000"/>
                  </a:schemeClr>
                </a:solidFill>
                <a:latin typeface="Abadi" panose="020B0604020104020204" pitchFamily="34" charset="0"/>
              </a:rPr>
              <a:t>Determine if SpaceX will reuse the first stage.</a:t>
            </a:r>
          </a:p>
          <a:p>
            <a:pPr lvl="1">
              <a:spcBef>
                <a:spcPts val="1400"/>
              </a:spcBef>
            </a:pPr>
            <a:r>
              <a:rPr lang="en-US" dirty="0">
                <a:solidFill>
                  <a:schemeClr val="accent3">
                    <a:lumMod val="25000"/>
                  </a:schemeClr>
                </a:solidFill>
                <a:latin typeface="Abadi" panose="020B0604020104020204" pitchFamily="34" charset="0"/>
              </a:rPr>
              <a:t>Determine if Falcon’s 9 second stage will land.</a:t>
            </a:r>
          </a:p>
          <a:p>
            <a:pPr lvl="1">
              <a:spcBef>
                <a:spcPts val="1400"/>
              </a:spcBef>
            </a:pPr>
            <a:r>
              <a:rPr lang="en-US" dirty="0">
                <a:solidFill>
                  <a:schemeClr val="accent3">
                    <a:lumMod val="25000"/>
                  </a:schemeClr>
                </a:solidFill>
                <a:latin typeface="Abadi" panose="020B0604020104020204" pitchFamily="34" charset="0"/>
              </a:rPr>
              <a:t>Explain how to choose an optimal launch site.</a:t>
            </a:r>
          </a:p>
          <a:p>
            <a:pPr lvl="1">
              <a:spcBef>
                <a:spcPts val="1400"/>
              </a:spcBef>
            </a:pPr>
            <a:endParaRPr lang="en-US" sz="1400" dirty="0">
              <a:solidFill>
                <a:schemeClr val="accent3">
                  <a:lumMod val="25000"/>
                </a:schemeClr>
              </a:solidFill>
              <a:latin typeface="Abadi" panose="020B0604020104020204" pitchFamily="34" charset="0"/>
            </a:endParaRPr>
          </a:p>
        </p:txBody>
      </p:sp>
      <p:pic>
        <p:nvPicPr>
          <p:cNvPr id="10" name="Imagen 9">
            <a:extLst>
              <a:ext uri="{FF2B5EF4-FFF2-40B4-BE49-F238E27FC236}">
                <a16:creationId xmlns:a16="http://schemas.microsoft.com/office/drawing/2014/main" id="{99AD6ED6-8C2F-4B06-BF72-2996EB7A969F}"/>
              </a:ext>
            </a:extLst>
          </p:cNvPr>
          <p:cNvPicPr>
            <a:picLocks noChangeAspect="1"/>
          </p:cNvPicPr>
          <p:nvPr/>
        </p:nvPicPr>
        <p:blipFill>
          <a:blip r:embed="rId3">
            <a:alphaModFix amt="85000"/>
          </a:blip>
          <a:stretch>
            <a:fillRect/>
          </a:stretch>
        </p:blipFill>
        <p:spPr>
          <a:xfrm>
            <a:off x="7642817" y="1869122"/>
            <a:ext cx="4078166" cy="3485198"/>
          </a:xfrm>
          <a:prstGeom prst="rect">
            <a:avLst/>
          </a:prstGeom>
        </p:spPr>
      </p:pic>
    </p:spTree>
    <p:extLst>
      <p:ext uri="{BB962C8B-B14F-4D97-AF65-F5344CB8AC3E}">
        <p14:creationId xmlns:p14="http://schemas.microsoft.com/office/powerpoint/2010/main" val="417140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2774950"/>
            <a:ext cx="5762869" cy="2108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technique is shown and it reveals that for the actual landed occurrences, the model predicted all the cases and for the not landed actual </a:t>
            </a:r>
            <a:r>
              <a:rPr lang="en-US" sz="2200" dirty="0" err="1">
                <a:solidFill>
                  <a:schemeClr val="accent3">
                    <a:lumMod val="25000"/>
                  </a:schemeClr>
                </a:solidFill>
                <a:latin typeface="Abadi" panose="020B0604020104020204" pitchFamily="34" charset="0"/>
              </a:rPr>
              <a:t>ocurrences</a:t>
            </a:r>
            <a:r>
              <a:rPr lang="en-US" sz="2200" dirty="0">
                <a:solidFill>
                  <a:schemeClr val="accent3">
                    <a:lumMod val="25000"/>
                  </a:schemeClr>
                </a:solidFill>
                <a:latin typeface="Abadi" panose="020B0604020104020204" pitchFamily="34" charset="0"/>
              </a:rPr>
              <a:t> the model predicted half of them.</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B4EFD058-6A93-4812-ACC7-2144432B1E28}"/>
              </a:ext>
            </a:extLst>
          </p:cNvPr>
          <p:cNvPicPr>
            <a:picLocks noChangeAspect="1"/>
          </p:cNvPicPr>
          <p:nvPr/>
        </p:nvPicPr>
        <p:blipFill>
          <a:blip r:embed="rId3"/>
          <a:stretch>
            <a:fillRect/>
          </a:stretch>
        </p:blipFill>
        <p:spPr>
          <a:xfrm>
            <a:off x="7120679" y="2057400"/>
            <a:ext cx="4164932" cy="3543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475589" cy="4351338"/>
          </a:xfrm>
          <a:prstGeom prst="rect">
            <a:avLst/>
          </a:prstGeom>
        </p:spPr>
        <p:txBody>
          <a:bodyPr>
            <a:normAutofit fontScale="85000" lnSpcReduction="20000"/>
          </a:bodyPr>
          <a:lstStyle/>
          <a:p>
            <a:pPr lvl="1">
              <a:lnSpc>
                <a:spcPct val="100000"/>
              </a:lnSpc>
              <a:spcBef>
                <a:spcPts val="1400"/>
              </a:spcBef>
            </a:pPr>
            <a:r>
              <a:rPr lang="en-US" sz="2400" dirty="0">
                <a:solidFill>
                  <a:schemeClr val="accent3">
                    <a:lumMod val="25000"/>
                  </a:schemeClr>
                </a:solidFill>
                <a:latin typeface="Abadi" panose="020B0604020104020204" pitchFamily="34" charset="0"/>
              </a:rPr>
              <a:t>As the flight number increases, the first stage is more likely to land successfully. The payload mass is also important; it seems the more massive the payload, the less likely the first stage will return.</a:t>
            </a:r>
          </a:p>
          <a:p>
            <a:pPr lvl="1">
              <a:lnSpc>
                <a:spcPct val="100000"/>
              </a:lnSpc>
              <a:spcBef>
                <a:spcPts val="1400"/>
              </a:spcBef>
            </a:pPr>
            <a:r>
              <a:rPr lang="en-US" sz="2400" dirty="0">
                <a:solidFill>
                  <a:schemeClr val="accent3">
                    <a:lumMod val="25000"/>
                  </a:schemeClr>
                </a:solidFill>
                <a:latin typeface="Abadi" panose="020B0604020104020204" pitchFamily="34" charset="0"/>
              </a:rPr>
              <a:t>For the VAFB-SLC launch site there are no rockets launched for heavy payload mass(greater than 10000) and generally speaking for this heavy payload mass there is a high success rate.</a:t>
            </a:r>
          </a:p>
          <a:p>
            <a:pPr lvl="1">
              <a:lnSpc>
                <a:spcPct val="100000"/>
              </a:lnSpc>
              <a:spcBef>
                <a:spcPts val="1400"/>
              </a:spcBef>
            </a:pPr>
            <a:r>
              <a:rPr lang="en-US" sz="2400" dirty="0">
                <a:solidFill>
                  <a:schemeClr val="accent3">
                    <a:lumMod val="25000"/>
                  </a:schemeClr>
                </a:solidFill>
                <a:latin typeface="Abadi" panose="020B0604020104020204" pitchFamily="34" charset="0"/>
              </a:rPr>
              <a:t>With heavy payloads the successful landing or positive landing rate are more for </a:t>
            </a:r>
            <a:r>
              <a:rPr lang="en-US" sz="2400" dirty="0" err="1">
                <a:solidFill>
                  <a:schemeClr val="accent3">
                    <a:lumMod val="25000"/>
                  </a:schemeClr>
                </a:solidFill>
                <a:latin typeface="Abadi" panose="020B0604020104020204" pitchFamily="34" charset="0"/>
              </a:rPr>
              <a:t>Polar,LEO</a:t>
            </a:r>
            <a:r>
              <a:rPr lang="en-US" sz="24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a:p>
            <a:pPr lvl="1">
              <a:lnSpc>
                <a:spcPct val="100000"/>
              </a:lnSpc>
              <a:spcBef>
                <a:spcPts val="1400"/>
              </a:spcBef>
            </a:pPr>
            <a:r>
              <a:rPr lang="en-US" sz="2400" dirty="0">
                <a:solidFill>
                  <a:schemeClr val="accent3">
                    <a:lumMod val="25000"/>
                  </a:schemeClr>
                </a:solidFill>
                <a:latin typeface="Abadi" panose="020B0604020104020204" pitchFamily="34" charset="0"/>
              </a:rPr>
              <a:t>The success rate since 2013 kept increasing till 2020.</a:t>
            </a:r>
          </a:p>
          <a:p>
            <a:pPr lvl="1">
              <a:lnSpc>
                <a:spcPct val="100000"/>
              </a:lnSpc>
              <a:spcBef>
                <a:spcPts val="1400"/>
              </a:spcBef>
            </a:pPr>
            <a:r>
              <a:rPr lang="en-US" sz="2400" dirty="0">
                <a:solidFill>
                  <a:schemeClr val="accent3">
                    <a:lumMod val="25000"/>
                  </a:schemeClr>
                </a:solidFill>
                <a:latin typeface="Abadi" panose="020B0604020104020204" pitchFamily="34" charset="0"/>
              </a:rPr>
              <a:t>There was a very high success rate for all missions. </a:t>
            </a:r>
          </a:p>
          <a:p>
            <a:pPr lvl="1">
              <a:lnSpc>
                <a:spcPct val="100000"/>
              </a:lnSpc>
              <a:spcBef>
                <a:spcPts val="1400"/>
              </a:spcBef>
            </a:pPr>
            <a:r>
              <a:rPr lang="en-US" dirty="0">
                <a:solidFill>
                  <a:schemeClr val="accent3">
                    <a:lumMod val="25000"/>
                  </a:schemeClr>
                </a:solidFill>
                <a:latin typeface="Abadi" panose="020B0604020104020204" pitchFamily="34" charset="0"/>
              </a:rPr>
              <a:t>The decision tree technique was the best technique for the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10" name="Gráfico 9" descr="Bombilla y equipo con relleno sólido">
            <a:extLst>
              <a:ext uri="{FF2B5EF4-FFF2-40B4-BE49-F238E27FC236}">
                <a16:creationId xmlns:a16="http://schemas.microsoft.com/office/drawing/2014/main" id="{996DF20A-7801-416D-8B66-7F8BD47D6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5520" y="3096019"/>
            <a:ext cx="1104932" cy="1104932"/>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https://github.com/JulianCarroVerdia/IBM_Data_Science_Capstone_Presentation</a:t>
            </a:r>
            <a:endParaRPr lang="en-US" sz="22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an API and loaded into coding environment (</a:t>
            </a:r>
            <a:r>
              <a:rPr lang="en-US" sz="7600" dirty="0" err="1">
                <a:solidFill>
                  <a:schemeClr val="bg2">
                    <a:lumMod val="50000"/>
                  </a:schemeClr>
                </a:solidFill>
                <a:latin typeface="Abadi"/>
              </a:rPr>
              <a:t>Jupyter</a:t>
            </a:r>
            <a:r>
              <a:rPr lang="en-US" sz="7600" dirty="0">
                <a:solidFill>
                  <a:schemeClr val="bg2">
                    <a:lumMod val="50000"/>
                  </a:schemeClr>
                </a:solidFill>
                <a:latin typeface="Abadi"/>
              </a:rPr>
              <a:t> Notebook) using Python language and several libraries such as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Matplotlib, Seaborn, Sci-kit Learn, etc.</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by the following general steps: </a:t>
            </a:r>
          </a:p>
          <a:p>
            <a:pPr lvl="2">
              <a:lnSpc>
                <a:spcPct val="120000"/>
              </a:lnSpc>
              <a:spcBef>
                <a:spcPts val="1400"/>
              </a:spcBef>
            </a:pPr>
            <a:r>
              <a:rPr lang="en-US" sz="7200" dirty="0">
                <a:solidFill>
                  <a:schemeClr val="bg2">
                    <a:lumMod val="50000"/>
                  </a:schemeClr>
                </a:solidFill>
                <a:latin typeface="Abadi"/>
              </a:rPr>
              <a:t>Identify percentage of missing values and fill them with mean values from rest of data.</a:t>
            </a:r>
          </a:p>
          <a:p>
            <a:pPr lvl="2">
              <a:lnSpc>
                <a:spcPct val="120000"/>
              </a:lnSpc>
              <a:spcBef>
                <a:spcPts val="1400"/>
              </a:spcBef>
            </a:pPr>
            <a:r>
              <a:rPr lang="en-US" sz="7200" dirty="0">
                <a:solidFill>
                  <a:schemeClr val="bg2">
                    <a:lumMod val="50000"/>
                  </a:schemeClr>
                </a:solidFill>
                <a:latin typeface="Abadi"/>
              </a:rPr>
              <a:t>Identify type of data for each occurrence. </a:t>
            </a:r>
          </a:p>
          <a:p>
            <a:pPr lvl="2">
              <a:lnSpc>
                <a:spcPct val="120000"/>
              </a:lnSpc>
              <a:spcBef>
                <a:spcPts val="1400"/>
              </a:spcBef>
            </a:pPr>
            <a:r>
              <a:rPr lang="en-US" sz="7200" dirty="0">
                <a:solidFill>
                  <a:schemeClr val="bg2">
                    <a:lumMod val="50000"/>
                  </a:schemeClr>
                </a:solidFill>
                <a:latin typeface="Abadi"/>
              </a:rPr>
              <a:t>Calculate several key information (i.e.: number of launches per site, number and occurrence of each orbit, etc.).</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922424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400" dirty="0">
                <a:solidFill>
                  <a:schemeClr val="accent3">
                    <a:lumMod val="25000"/>
                  </a:schemeClr>
                </a:solidFill>
                <a:latin typeface="Abadi"/>
              </a:rPr>
              <a:t>Perform 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1400"/>
              </a:spcBef>
            </a:pPr>
            <a:r>
              <a:rPr lang="en-US" sz="2400" dirty="0">
                <a:solidFill>
                  <a:schemeClr val="accent3">
                    <a:lumMod val="25000"/>
                  </a:schemeClr>
                </a:solidFill>
                <a:latin typeface="Abadi"/>
              </a:rPr>
              <a:t>Perform predictive analysis using classification models</a:t>
            </a:r>
          </a:p>
          <a:p>
            <a:pPr lvl="1">
              <a:lnSpc>
                <a:spcPct val="120000"/>
              </a:lnSpc>
              <a:spcBef>
                <a:spcPts val="1400"/>
              </a:spcBef>
            </a:pPr>
            <a:r>
              <a:rPr lang="en-US" dirty="0" err="1">
                <a:solidFill>
                  <a:schemeClr val="bg2">
                    <a:lumMod val="50000"/>
                  </a:schemeClr>
                </a:solidFill>
                <a:latin typeface="Abadi"/>
              </a:rPr>
              <a:t>Standarize</a:t>
            </a:r>
            <a:r>
              <a:rPr lang="en-US" dirty="0">
                <a:solidFill>
                  <a:schemeClr val="bg2">
                    <a:lumMod val="50000"/>
                  </a:schemeClr>
                </a:solidFill>
                <a:latin typeface="Abadi"/>
              </a:rPr>
              <a:t> data in order to get valuable insights. </a:t>
            </a:r>
          </a:p>
          <a:p>
            <a:pPr lvl="1">
              <a:lnSpc>
                <a:spcPct val="120000"/>
              </a:lnSpc>
              <a:spcBef>
                <a:spcPts val="1400"/>
              </a:spcBef>
            </a:pPr>
            <a:r>
              <a:rPr lang="en-US" dirty="0">
                <a:solidFill>
                  <a:schemeClr val="bg2">
                    <a:lumMod val="50000"/>
                  </a:schemeClr>
                </a:solidFill>
                <a:latin typeface="Abadi"/>
              </a:rPr>
              <a:t>Split data into training and testing subsets. </a:t>
            </a:r>
          </a:p>
          <a:p>
            <a:pPr lvl="1">
              <a:lnSpc>
                <a:spcPct val="120000"/>
              </a:lnSpc>
              <a:spcBef>
                <a:spcPts val="1400"/>
              </a:spcBef>
            </a:pPr>
            <a:r>
              <a:rPr lang="en-US" dirty="0">
                <a:solidFill>
                  <a:schemeClr val="bg2">
                    <a:lumMod val="50000"/>
                  </a:schemeClr>
                </a:solidFill>
                <a:latin typeface="Abadi"/>
              </a:rPr>
              <a:t>Train and evaluate accuracy of different classification models.</a:t>
            </a:r>
          </a:p>
          <a:p>
            <a:pPr>
              <a:lnSpc>
                <a:spcPct val="12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via an endpoint or URL from REST API from SpaceX with launch data and from a specific web page via web-scrapping methods.</a:t>
            </a:r>
          </a:p>
          <a:p>
            <a:pPr>
              <a:lnSpc>
                <a:spcPct val="100000"/>
              </a:lnSpc>
              <a:spcBef>
                <a:spcPts val="1400"/>
              </a:spcBef>
            </a:pPr>
            <a:r>
              <a:rPr lang="en-US" sz="2200" dirty="0">
                <a:solidFill>
                  <a:schemeClr val="accent3">
                    <a:lumMod val="25000"/>
                  </a:schemeClr>
                </a:solidFill>
                <a:latin typeface="Abadi" panose="020B0604020104020204" pitchFamily="34" charset="0"/>
              </a:rPr>
              <a:t>This endpoint is targeted via Python commands and loaded into the coding environment as a csv (comma separated values) file and then converted to a table that this language can manage.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a:extLst>
              <a:ext uri="{FF2B5EF4-FFF2-40B4-BE49-F238E27FC236}">
                <a16:creationId xmlns:a16="http://schemas.microsoft.com/office/drawing/2014/main" id="{D0DA479C-C377-4B99-8AA9-AE2A80833F44}"/>
              </a:ext>
            </a:extLst>
          </p:cNvPr>
          <p:cNvPicPr>
            <a:picLocks noChangeAspect="1"/>
          </p:cNvPicPr>
          <p:nvPr/>
        </p:nvPicPr>
        <p:blipFill>
          <a:blip r:embed="rId3"/>
          <a:stretch>
            <a:fillRect/>
          </a:stretch>
        </p:blipFill>
        <p:spPr>
          <a:xfrm>
            <a:off x="3477229" y="4098812"/>
            <a:ext cx="4815482" cy="2451321"/>
          </a:xfrm>
          <a:prstGeom prst="rect">
            <a:avLst/>
          </a:prstGeom>
        </p:spPr>
      </p:pic>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purl.org/dc/elements/1.1/"/>
    <ds:schemaRef ds:uri="http://schemas.microsoft.com/office/2006/metadata/properties"/>
    <ds:schemaRef ds:uri="f80a141d-92ca-4d3d-9308-f7e7b1d44ce8"/>
    <ds:schemaRef ds:uri="http://schemas.microsoft.com/office/2006/documentManagement/types"/>
    <ds:schemaRef ds:uri="http://www.w3.org/XML/1998/namespace"/>
    <ds:schemaRef ds:uri="http://schemas.microsoft.com/office/infopath/2007/PartnerControls"/>
    <ds:schemaRef ds:uri="155be751-a274-42e8-93fb-f39d3b9bccc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4243</TotalTime>
  <Words>3317</Words>
  <Application>Microsoft Office PowerPoint</Application>
  <PresentationFormat>Panorámica</PresentationFormat>
  <Paragraphs>295</Paragraphs>
  <Slides>53</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Julián  Carro Verdía</cp:lastModifiedBy>
  <cp:revision>231</cp:revision>
  <dcterms:created xsi:type="dcterms:W3CDTF">2021-04-29T18:58:34Z</dcterms:created>
  <dcterms:modified xsi:type="dcterms:W3CDTF">2023-05-09T14:48:17Z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